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2" r:id="rId4"/>
    <p:sldId id="267" r:id="rId5"/>
    <p:sldId id="268" r:id="rId6"/>
    <p:sldId id="272" r:id="rId7"/>
    <p:sldId id="278" r:id="rId8"/>
    <p:sldId id="280" r:id="rId9"/>
    <p:sldId id="312" r:id="rId10"/>
    <p:sldId id="298" r:id="rId11"/>
    <p:sldId id="299" r:id="rId12"/>
    <p:sldId id="300" r:id="rId13"/>
    <p:sldId id="323" r:id="rId14"/>
    <p:sldId id="282" r:id="rId15"/>
    <p:sldId id="283" r:id="rId16"/>
    <p:sldId id="321" r:id="rId17"/>
    <p:sldId id="322" r:id="rId18"/>
    <p:sldId id="337" r:id="rId19"/>
    <p:sldId id="281" r:id="rId20"/>
    <p:sldId id="287" r:id="rId21"/>
    <p:sldId id="291" r:id="rId22"/>
    <p:sldId id="292" r:id="rId23"/>
    <p:sldId id="294" r:id="rId24"/>
    <p:sldId id="324" r:id="rId25"/>
    <p:sldId id="295" r:id="rId26"/>
    <p:sldId id="288" r:id="rId27"/>
    <p:sldId id="289" r:id="rId28"/>
    <p:sldId id="290" r:id="rId29"/>
    <p:sldId id="297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27" r:id="rId39"/>
    <p:sldId id="311" r:id="rId40"/>
    <p:sldId id="315" r:id="rId41"/>
    <p:sldId id="338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4531"/>
  </p:normalViewPr>
  <p:slideViewPr>
    <p:cSldViewPr snapToGrid="0">
      <p:cViewPr varScale="1">
        <p:scale>
          <a:sx n="70" d="100"/>
          <a:sy n="70" d="100"/>
        </p:scale>
        <p:origin x="2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Python’s advantages. Compare them with English to make Python more familiar to students.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293896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 introduce the five standard data types in Python here. In the following slices, we will study them in more detail.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Provide an example for number variables.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lists, and show an example.</a:t>
            </a:r>
          </a:p>
        </p:txBody>
      </p:sp>
    </p:spTree>
    <p:extLst>
      <p:ext uri="{BB962C8B-B14F-4D97-AF65-F5344CB8AC3E}">
        <p14:creationId xmlns:p14="http://schemas.microsoft.com/office/powerpoint/2010/main" val="364356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418861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  <p:extLst>
      <p:ext uri="{BB962C8B-B14F-4D97-AF65-F5344CB8AC3E}">
        <p14:creationId xmlns:p14="http://schemas.microsoft.com/office/powerpoint/2010/main" val="119711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list variables.</a:t>
            </a:r>
          </a:p>
        </p:txBody>
      </p:sp>
    </p:spTree>
    <p:extLst>
      <p:ext uri="{BB962C8B-B14F-4D97-AF65-F5344CB8AC3E}">
        <p14:creationId xmlns:p14="http://schemas.microsoft.com/office/powerpoint/2010/main" val="270036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strings, and show an example.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Another example for string variables.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computing, memory refers to the state information of a computing system, as it is kept active in some physical structure. By design, the term “memory” refers to temporary state devices, whereas the term “storage” is reserved for permanent data.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Show the concept of lists, and show an example.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Decision making can be regarded as the mental processes resulting in the selection of a course of action among several alternative scenarios. Every decision making process produces a final choice. The output can be an action or an opinion of choice.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if statement, and show an example.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the concept of for statement, and show an example.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Reusable: In computer science and software engineering, reusability is the likelihood a segment of source code that can be used again to add new functionalities with slight or no modification.</a:t>
            </a:r>
          </a:p>
        </p:txBody>
      </p:sp>
    </p:spTree>
    <p:extLst>
      <p:ext uri="{BB962C8B-B14F-4D97-AF65-F5344CB8AC3E}">
        <p14:creationId xmlns:p14="http://schemas.microsoft.com/office/powerpoint/2010/main" val="15119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define a simple function in python. This function add 5 onto the number passed into the function.</a:t>
            </a:r>
          </a:p>
        </p:txBody>
      </p:sp>
    </p:spTree>
    <p:extLst>
      <p:ext uri="{BB962C8B-B14F-4D97-AF65-F5344CB8AC3E}">
        <p14:creationId xmlns:p14="http://schemas.microsoft.com/office/powerpoint/2010/main" val="135077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to use the function by example.</a:t>
            </a:r>
          </a:p>
        </p:txBody>
      </p:sp>
    </p:spTree>
    <p:extLst>
      <p:ext uri="{BB962C8B-B14F-4D97-AF65-F5344CB8AC3E}">
        <p14:creationId xmlns:p14="http://schemas.microsoft.com/office/powerpoint/2010/main" val="357838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Introduce Python operators.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basic python operator types.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arithmetic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48139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457200">
              <a:spcBef>
                <a:spcPts val="400"/>
              </a:spcBef>
              <a:buClr>
                <a:srgbClr val="000000"/>
              </a:buClr>
              <a:buFont typeface="Calibri"/>
              <a:defRPr sz="1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Show how the comparison operators work with the examples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53669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" name="lacc.pdf" descr="lac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"/>
            <a:ext cx="2044700" cy="204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38" y="8186738"/>
            <a:ext cx="2667001" cy="123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nsf1.gif" descr="nsf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8267700"/>
            <a:ext cx="1016000" cy="102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</p:spPr>
        <p:txBody>
          <a:bodyPr/>
          <a:lstStyle>
            <a:lvl1pPr algn="ctr" defTabSz="584200">
              <a:defRPr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buClrTx/>
              <a:buSzTx/>
              <a:buFontTx/>
              <a:buNone/>
              <a:defRPr>
                <a:uFillTx/>
              </a:defRPr>
            </a:lvl1pPr>
            <a:lvl2pPr marL="0" indent="0" algn="ctr" defTabSz="584200">
              <a:buClrTx/>
              <a:buSzTx/>
              <a:buFontTx/>
              <a:buNone/>
              <a:defRPr>
                <a:uFillTx/>
              </a:defRPr>
            </a:lvl2pPr>
            <a:lvl3pPr marL="0" indent="0" algn="ctr" defTabSz="584200">
              <a:buClrTx/>
              <a:buSzTx/>
              <a:buFontTx/>
              <a:buNone/>
              <a:defRPr>
                <a:uFillTx/>
              </a:defRPr>
            </a:lvl3pPr>
            <a:lvl4pPr marL="0" indent="0" algn="ctr" defTabSz="584200">
              <a:buClrTx/>
              <a:buSzTx/>
              <a:buFontTx/>
              <a:buNone/>
              <a:defRPr>
                <a:uFillTx/>
              </a:defRPr>
            </a:lvl4pPr>
            <a:lvl5pPr marL="0" indent="0" algn="ctr" defTabSz="584200">
              <a:buClrTx/>
              <a:buSzTx/>
              <a:buFontTx/>
              <a:buNone/>
              <a:defRPr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ACC 2017, Module 1: Intro to Programming with Python"/>
          <p:cNvSpPr txBox="1"/>
          <p:nvPr/>
        </p:nvSpPr>
        <p:spPr>
          <a:xfrm>
            <a:off x="3686663" y="9197201"/>
            <a:ext cx="564417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914400">
              <a:buClr>
                <a:srgbClr val="000000"/>
              </a:buClr>
              <a:buFont typeface="Helvetica Neue Light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dirty="0"/>
              <a:t>LACC 201</a:t>
            </a:r>
            <a:r>
              <a:rPr lang="en-US" dirty="0"/>
              <a:t>8</a:t>
            </a:r>
            <a:r>
              <a:rPr dirty="0"/>
              <a:t>, Module 1: Intro to Programming with Python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8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48679" y="9283700"/>
            <a:ext cx="707442" cy="7338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4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660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104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5494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1993900" marR="0" indent="-2667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Helvetica Neue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tutorial/datastructures.html#more-on-li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stdtypes.html#string-metho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awnbiddle.com/js101/slides/class1.html#/6" TargetMode="External"/><Relationship Id="rId5" Type="http://schemas.openxmlformats.org/officeDocument/2006/relationships/hyperlink" Target="http://softttec.blogspot.com/" TargetMode="Externa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1.tif"/><Relationship Id="rId4" Type="http://schemas.openxmlformats.org/officeDocument/2006/relationships/image" Target="../media/image30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4.tif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6.tif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" TargetMode="External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shawnbiddle.com/js101/slides/class1.html#/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alfredstate.edu/faculty/weimandn/miscellaneous/ascii/ascii_index.html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"/><Relationship Id="rId5" Type="http://schemas.openxmlformats.org/officeDocument/2006/relationships/image" Target="../media/image40.tif"/><Relationship Id="rId4" Type="http://schemas.openxmlformats.org/officeDocument/2006/relationships/image" Target="../media/image39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awnbiddle.com/js101/slides/class1.html#/6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" TargetMode="External"/><Relationship Id="rId13" Type="http://schemas.openxmlformats.org/officeDocument/2006/relationships/hyperlink" Target="https://developers.google.com/edu/python/" TargetMode="External"/><Relationship Id="rId3" Type="http://schemas.openxmlformats.org/officeDocument/2006/relationships/hyperlink" Target="https://store.continuum.io/cshop/anaconda/" TargetMode="External"/><Relationship Id="rId7" Type="http://schemas.openxmlformats.org/officeDocument/2006/relationships/hyperlink" Target="https://thonny.org/" TargetMode="External"/><Relationship Id="rId12" Type="http://schemas.openxmlformats.org/officeDocument/2006/relationships/hyperlink" Target="https://www.youtube.com/playlist?list=PL6gx4Cwl9DGAcbMi1sH6oAMk4JHw91mC_" TargetMode="External"/><Relationship Id="rId2" Type="http://schemas.openxmlformats.org/officeDocument/2006/relationships/hyperlink" Target="http://www.python.org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11" Type="http://schemas.openxmlformats.org/officeDocument/2006/relationships/hyperlink" Target="https://docs.python.org/2/tutorial/" TargetMode="External"/><Relationship Id="rId5" Type="http://schemas.openxmlformats.org/officeDocument/2006/relationships/hyperlink" Target="https://www.enthought.com/products/canopy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://pythonfiddle.com" TargetMode="External"/><Relationship Id="rId4" Type="http://schemas.openxmlformats.org/officeDocument/2006/relationships/hyperlink" Target="https://jupyter.org/install" TargetMode="External"/><Relationship Id="rId9" Type="http://schemas.openxmlformats.org/officeDocument/2006/relationships/hyperlink" Target="https://trinket.io/python" TargetMode="External"/><Relationship Id="rId14" Type="http://schemas.openxmlformats.org/officeDocument/2006/relationships/hyperlink" Target="http://www.codecademy.com/en/tracks/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troduction to Programming with Pyth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 to Programming with Python</a:t>
            </a:r>
          </a:p>
        </p:txBody>
      </p:sp>
      <p:sp>
        <p:nvSpPr>
          <p:cNvPr id="40" name="Bharathan Balaji…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Shuyang</a:t>
            </a:r>
            <a:r>
              <a:rPr lang="en-US" dirty="0"/>
              <a:t> Liu, Swapnil </a:t>
            </a:r>
            <a:r>
              <a:rPr lang="en-US" dirty="0" err="1"/>
              <a:t>Sayan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dirty="0"/>
          </a:p>
          <a:p>
            <a:r>
              <a:rPr lang="en-US" dirty="0"/>
              <a:t>PhD Students, CS and ECE</a:t>
            </a:r>
            <a:endParaRPr dirty="0"/>
          </a:p>
          <a:p>
            <a:r>
              <a:rPr lang="en-US" dirty="0"/>
              <a:t>sliu44@cs.ucla.edu, </a:t>
            </a:r>
            <a:r>
              <a:rPr lang="en-US" dirty="0" err="1"/>
              <a:t>swapnilsayan@g.ucla.edu</a:t>
            </a:r>
            <a:endParaRPr dirty="0"/>
          </a:p>
          <a:p>
            <a:r>
              <a:rPr dirty="0"/>
              <a:t>July </a:t>
            </a:r>
            <a:r>
              <a:rPr lang="en-US" dirty="0"/>
              <a:t>13</a:t>
            </a:r>
            <a:r>
              <a:rPr dirty="0"/>
              <a:t>, 20</a:t>
            </a:r>
            <a:r>
              <a:rPr lang="en-US" dirty="0"/>
              <a:t>20</a:t>
            </a:r>
            <a:br>
              <a:rPr dirty="0"/>
            </a:br>
            <a:br>
              <a:rPr dirty="0"/>
            </a:br>
            <a:r>
              <a:rPr sz="1800" i="1" dirty="0"/>
              <a:t>Note: modified from original LACC slides by Prof. Lucas </a:t>
            </a:r>
            <a:r>
              <a:rPr sz="1800" i="1" dirty="0" err="1"/>
              <a:t>Wanner</a:t>
            </a:r>
            <a:r>
              <a:rPr sz="1800" i="1" dirty="0"/>
              <a:t>, Prof. Mani Srivastava, Dr. Mark </a:t>
            </a:r>
            <a:r>
              <a:rPr sz="1800" i="1" dirty="0" err="1"/>
              <a:t>Gottscho</a:t>
            </a:r>
            <a:r>
              <a:rPr lang="en-US" sz="1800" i="1" dirty="0"/>
              <a:t>, </a:t>
            </a:r>
          </a:p>
          <a:p>
            <a:r>
              <a:rPr lang="en-US" sz="1800" i="1" dirty="0"/>
              <a:t>Dr. </a:t>
            </a:r>
            <a:r>
              <a:rPr lang="en-US" sz="1800" i="1" dirty="0" err="1"/>
              <a:t>Bharathan</a:t>
            </a:r>
            <a:r>
              <a:rPr lang="en-US" sz="1800" i="1" dirty="0"/>
              <a:t> Balaji, Wojciech </a:t>
            </a:r>
            <a:r>
              <a:rPr lang="en-US" sz="1800" i="1" dirty="0" err="1"/>
              <a:t>Romaszkan</a:t>
            </a:r>
            <a:r>
              <a:rPr lang="en-US" sz="1800" i="1" dirty="0"/>
              <a:t> and Aishwarya </a:t>
            </a:r>
            <a:r>
              <a:rPr lang="en-US" sz="1800" i="1" dirty="0" err="1"/>
              <a:t>Sivaraman</a:t>
            </a:r>
            <a:endParaRPr sz="1800" i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Defining and Calling Function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Defining and Calling Functions:</a:t>
            </a:r>
          </a:p>
          <a:p>
            <a:pPr lvl="1">
              <a:buFont typeface="Courier New"/>
              <a:buChar char="o"/>
            </a:pPr>
            <a:r>
              <a:t> A </a:t>
            </a:r>
            <a:r>
              <a:rPr b="1"/>
              <a:t>function</a:t>
            </a:r>
            <a:r>
              <a:t> is a block of organized, </a:t>
            </a:r>
            <a:r>
              <a:rPr i="1"/>
              <a:t>reusable</a:t>
            </a:r>
            <a:r>
              <a:t> code that is used to perform a single, related action.</a:t>
            </a:r>
          </a:p>
          <a:p>
            <a:pPr lvl="1">
              <a:buFont typeface="Courier New"/>
              <a:buChar char="o"/>
            </a:pPr>
            <a:r>
              <a:t> Functions provides better </a:t>
            </a:r>
            <a:r>
              <a:rPr i="1"/>
              <a:t>abstraction</a:t>
            </a:r>
            <a:r>
              <a:t> and </a:t>
            </a:r>
            <a:r>
              <a:rPr i="1"/>
              <a:t>modularity</a:t>
            </a:r>
            <a:r>
              <a:t> for your application and a high degree of code reusing</a:t>
            </a:r>
          </a:p>
          <a:p>
            <a:pPr lvl="2">
              <a:buFont typeface="Courier New"/>
              <a:buChar char="o"/>
            </a:pPr>
            <a:r>
              <a:t>Makes your code simpler and easier to read!</a:t>
            </a:r>
          </a:p>
          <a:p>
            <a:pPr lvl="1">
              <a:buFont typeface="Courier New"/>
              <a:buChar char="o"/>
            </a:pPr>
            <a:r>
              <a:t> Calling a function: Once the basic structure is finalized, you can execute it by calling it from another function or directly from the Python prompt.</a:t>
            </a:r>
          </a:p>
        </p:txBody>
      </p:sp>
      <p:sp>
        <p:nvSpPr>
          <p:cNvPr id="44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Python Basics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648C-D90C-ED41-81A6-AA34E56BF96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676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By defining a function, we can put a routine into this function, and we will be able to execute this routine simply by calling this function.…"/>
          <p:cNvSpPr txBox="1">
            <a:spLocks noGrp="1"/>
          </p:cNvSpPr>
          <p:nvPr>
            <p:ph type="body" idx="1"/>
          </p:nvPr>
        </p:nvSpPr>
        <p:spPr>
          <a:xfrm>
            <a:off x="635000" y="2324100"/>
            <a:ext cx="11861800" cy="7429500"/>
          </a:xfrm>
          <a:prstGeom prst="rect">
            <a:avLst/>
          </a:prstGeom>
        </p:spPr>
        <p:txBody>
          <a:bodyPr/>
          <a:lstStyle/>
          <a:p>
            <a:pPr>
              <a:buFont typeface="Courier New"/>
              <a:buChar char="o"/>
            </a:pPr>
            <a:r>
              <a:rPr dirty="0"/>
              <a:t>By defining a function, we can put a routine into this function, and we will be able to execute this routine simply by calling this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For example, we introduce a function “add5”, which add t onto the integer we passed into the function.</a:t>
            </a:r>
          </a:p>
          <a:p>
            <a:pPr>
              <a:buFont typeface="Courier New"/>
              <a:buChar char="o"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Example: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>
              <a:buSzTx/>
              <a:buNone/>
            </a:pPr>
            <a:endParaRPr dirty="0"/>
          </a:p>
          <a:p>
            <a:pPr>
              <a:buFont typeface="Courier New"/>
              <a:buChar char="o"/>
            </a:pPr>
            <a:r>
              <a:rPr dirty="0"/>
              <a:t>In this function, x is the integer we passed into the function. And the function will return the value of x+5 back.</a:t>
            </a:r>
          </a:p>
          <a:p>
            <a:pPr>
              <a:buSzTx/>
              <a:buNone/>
              <a:defRPr>
                <a:solidFill>
                  <a:srgbClr val="96D616"/>
                </a:solidFill>
                <a:uFill>
                  <a:solidFill>
                    <a:srgbClr val="96D616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45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5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Defin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Defining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CA27C-3190-4172-AD1B-38D2701F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4675004"/>
            <a:ext cx="3419475" cy="954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6CA16-BFF1-4B53-BBF2-6427968F20D3}"/>
              </a:ext>
            </a:extLst>
          </p:cNvPr>
          <p:cNvCxnSpPr>
            <a:cxnSpLocks/>
          </p:cNvCxnSpPr>
          <p:nvPr/>
        </p:nvCxnSpPr>
        <p:spPr>
          <a:xfrm>
            <a:off x="6188075" y="4758440"/>
            <a:ext cx="0" cy="7429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B89CE8-6F4F-C14A-B604-8BE518B6C47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4134025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o call the function add5 we just defined, we simply d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call the function add5 we just defined, we simply do: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buFont typeface="Courier New"/>
              <a:buChar char="o"/>
            </a:pPr>
            <a:r>
              <a:t>By passing number 10 into the add5 function, 5 is added.</a:t>
            </a:r>
          </a:p>
          <a:p>
            <a:pPr>
              <a:buFont typeface="Courier New"/>
              <a:buChar char="o"/>
            </a:pPr>
            <a:r>
              <a:t>The result then equals to 15.</a:t>
            </a:r>
          </a:p>
        </p:txBody>
      </p:sp>
      <p:sp>
        <p:nvSpPr>
          <p:cNvPr id="46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6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alling th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the Function</a:t>
            </a:r>
          </a:p>
        </p:txBody>
      </p:sp>
      <p:pic>
        <p:nvPicPr>
          <p:cNvPr id="470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" y="7083425"/>
            <a:ext cx="10979151" cy="90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DEF89-34E5-48CD-AC62-56CE37D31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536" y="2937155"/>
            <a:ext cx="4438650" cy="15335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EC504A-B74D-4453-BA0F-87E6CFE27873}"/>
              </a:ext>
            </a:extLst>
          </p:cNvPr>
          <p:cNvCxnSpPr>
            <a:cxnSpLocks/>
          </p:cNvCxnSpPr>
          <p:nvPr/>
        </p:nvCxnSpPr>
        <p:spPr>
          <a:xfrm>
            <a:off x="8075186" y="3008840"/>
            <a:ext cx="0" cy="8724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14C15B-0BA6-7A40-84C4-F87C22C6DAE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2156009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“The Very First Step” (Exercise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“The Very First Step” (Exercise 0).</a:t>
            </a:r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A – Printing to the Screen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2F9B-B9BE-794B-8F43-BA96BD331D5C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6053383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an operat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Tx/>
              <a:buChar char=""/>
              <a:defRPr b="1"/>
            </a:lvl1pPr>
            <a:lvl2pPr>
              <a:buFont typeface="Courier New"/>
              <a:buChar char="o"/>
            </a:lvl2pPr>
          </a:lstStyle>
          <a:p>
            <a:r>
              <a:rPr dirty="0"/>
              <a:t>What is an operator?</a:t>
            </a:r>
          </a:p>
          <a:p>
            <a:pPr lvl="1"/>
            <a:r>
              <a:rPr dirty="0"/>
              <a:t>Python operators are very similar to the mathematical operators we use everyday. For example, +, -, *…</a:t>
            </a:r>
          </a:p>
        </p:txBody>
      </p:sp>
      <p:sp>
        <p:nvSpPr>
          <p:cNvPr id="28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82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yth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Operators</a:t>
            </a:r>
          </a:p>
        </p:txBody>
      </p:sp>
      <p:pic>
        <p:nvPicPr>
          <p:cNvPr id="286" name="Operators.jpg" descr="Operators.jp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4584700"/>
            <a:ext cx="5772150" cy="32194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F0325-5A59-FE46-A10A-DCD6B3987D8F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ython Operator Typ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 b="1"/>
            </a:pPr>
            <a:r>
              <a:rPr dirty="0"/>
              <a:t>Python Operator Types:</a:t>
            </a:r>
          </a:p>
          <a:p>
            <a:pPr>
              <a:buFont typeface="Arial" panose="020B0604020202020204" pitchFamily="34" charset="0"/>
              <a:buChar char="•"/>
              <a:defRPr b="1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Arithmetic Operator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Comparison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Logical (or Relational) Operators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Assignment Operator</a:t>
            </a:r>
          </a:p>
        </p:txBody>
      </p:sp>
      <p:sp>
        <p:nvSpPr>
          <p:cNvPr id="291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92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ython Bas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B9FC2-02DC-DB43-8D09-C1C3843FBA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ssume variable a holds 10 and variable b holds 20 then:"/>
          <p:cNvSpPr txBox="1">
            <a:spLocks noGrp="1"/>
          </p:cNvSpPr>
          <p:nvPr>
            <p:ph type="body" idx="1"/>
          </p:nvPr>
        </p:nvSpPr>
        <p:spPr>
          <a:xfrm>
            <a:off x="2169334" y="2057400"/>
            <a:ext cx="8664729" cy="7696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Assume variable </a:t>
            </a:r>
            <a:r>
              <a:rPr b="1" dirty="0"/>
              <a:t>a</a:t>
            </a:r>
            <a:r>
              <a:rPr dirty="0"/>
              <a:t> holds 10 and variable </a:t>
            </a:r>
            <a:r>
              <a:rPr b="1" dirty="0"/>
              <a:t>b</a:t>
            </a:r>
            <a:r>
              <a:rPr dirty="0"/>
              <a:t> holds 20 then: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0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0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Python Arithmetic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Arithmetic Operators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DA48C3-7627-4475-A2E5-5F2A74230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99593"/>
              </p:ext>
            </p:extLst>
          </p:nvPr>
        </p:nvGraphicFramePr>
        <p:xfrm>
          <a:off x="3910548" y="3219813"/>
          <a:ext cx="5183704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852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2591852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+</a:t>
                      </a:r>
                      <a:r>
                        <a:rPr lang="en-US" sz="3200" dirty="0"/>
                        <a:t> b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–</a:t>
                      </a:r>
                      <a:r>
                        <a:rPr lang="en-US" sz="3200" dirty="0"/>
                        <a:t> a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</a:t>
                      </a:r>
                      <a:r>
                        <a:rPr lang="en-US" sz="3200" dirty="0"/>
                        <a:t> b =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/</a:t>
                      </a:r>
                      <a:r>
                        <a:rPr lang="en-US" sz="3200" dirty="0"/>
                        <a:t> a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 </a:t>
                      </a:r>
                      <a:r>
                        <a:rPr lang="en-US" sz="3200" b="1" dirty="0"/>
                        <a:t>%</a:t>
                      </a:r>
                      <a:r>
                        <a:rPr lang="en-US" sz="3200" dirty="0"/>
                        <a:t> a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**</a:t>
                      </a:r>
                      <a:r>
                        <a:rPr lang="en-US" sz="3200" dirty="0"/>
                        <a:t> b = 10</a:t>
                      </a:r>
                      <a:r>
                        <a:rPr lang="en-US" sz="3200" baseline="30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B56A5F-C1F3-4A65-8A1B-F5B2F878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687" y="7288399"/>
            <a:ext cx="7098358" cy="12890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F6CEBE-87FB-4B7A-BA47-63B34AA319D3}"/>
              </a:ext>
            </a:extLst>
          </p:cNvPr>
          <p:cNvCxnSpPr>
            <a:cxnSpLocks/>
          </p:cNvCxnSpPr>
          <p:nvPr/>
        </p:nvCxnSpPr>
        <p:spPr>
          <a:xfrm>
            <a:off x="9678045" y="7305396"/>
            <a:ext cx="0" cy="8191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FB3385-A2A1-9043-88E6-ADAA790C585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9754732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1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Comparison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7875"/>
              </p:ext>
            </p:extLst>
          </p:nvPr>
        </p:nvGraphicFramePr>
        <p:xfrm>
          <a:off x="2403409" y="3201420"/>
          <a:ext cx="8210682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0" dirty="0"/>
                        <a:t>==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!=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&lt;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&gt;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Less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&lt;=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&gt;=</a:t>
                      </a:r>
                      <a:r>
                        <a:rPr lang="en-US" sz="3200" dirty="0"/>
                        <a:t> b = False</a:t>
                      </a:r>
                      <a:endParaRPr lang="en-US" sz="32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2169334" y="2057400"/>
            <a:ext cx="8664729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10 and variable </a:t>
            </a:r>
            <a:r>
              <a:rPr lang="en-US" b="1" dirty="0"/>
              <a:t>b</a:t>
            </a:r>
            <a:r>
              <a:rPr lang="en-US" dirty="0"/>
              <a:t> holds 20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DC221-8E49-45BC-9DB0-90F2AE0B5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498" y="7070385"/>
            <a:ext cx="4475993" cy="14294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72DE5-18C2-4788-88D0-20CAA50CDD1F}"/>
              </a:ext>
            </a:extLst>
          </p:cNvPr>
          <p:cNvCxnSpPr>
            <a:cxnSpLocks/>
          </p:cNvCxnSpPr>
          <p:nvPr/>
        </p:nvCxnSpPr>
        <p:spPr>
          <a:xfrm>
            <a:off x="8561491" y="7136667"/>
            <a:ext cx="0" cy="123771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985C9A-F190-4C4F-9F28-205502AA928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1383011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1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Python Comparison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</a:t>
            </a:r>
            <a:r>
              <a:rPr lang="en-US" dirty="0"/>
              <a:t>Logical</a:t>
            </a:r>
            <a:r>
              <a:rPr dirty="0"/>
              <a:t> Operators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99EBA1-CD2A-45BD-AC99-1782085B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958560"/>
              </p:ext>
            </p:extLst>
          </p:nvPr>
        </p:nvGraphicFramePr>
        <p:xfrm>
          <a:off x="2403409" y="3841799"/>
          <a:ext cx="8210682" cy="1787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and</a:t>
                      </a:r>
                      <a:r>
                        <a:rPr lang="en-US" sz="3200" dirty="0"/>
                        <a:t> b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 </a:t>
                      </a:r>
                      <a:r>
                        <a:rPr lang="en-US" sz="3200" b="1" dirty="0"/>
                        <a:t>or</a:t>
                      </a:r>
                      <a:r>
                        <a:rPr lang="en-US" sz="3200" dirty="0"/>
                        <a:t> b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3200" dirty="0"/>
                        <a:t>Logical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not</a:t>
                      </a:r>
                      <a:r>
                        <a:rPr lang="en-US" sz="3200" dirty="0"/>
                        <a:t> a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</a:tbl>
          </a:graphicData>
        </a:graphic>
      </p:graphicFrame>
      <p:sp>
        <p:nvSpPr>
          <p:cNvPr id="10" name="Assume variable a holds 10 and variable b holds 20 then:">
            <a:extLst>
              <a:ext uri="{FF2B5EF4-FFF2-40B4-BE49-F238E27FC236}">
                <a16:creationId xmlns:a16="http://schemas.microsoft.com/office/drawing/2014/main" id="{C142101F-F950-4938-98D0-7F57ABEB0E69}"/>
              </a:ext>
            </a:extLst>
          </p:cNvPr>
          <p:cNvSpPr txBox="1">
            <a:spLocks/>
          </p:cNvSpPr>
          <p:nvPr/>
        </p:nvSpPr>
        <p:spPr>
          <a:xfrm>
            <a:off x="1582058" y="2057400"/>
            <a:ext cx="9564914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2667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04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494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993900" marR="0" indent="-2667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Font typeface="Helvetica Neue"/>
              <a:buNone/>
            </a:pPr>
            <a:r>
              <a:rPr lang="en-US" dirty="0"/>
              <a:t>Assume variable </a:t>
            </a:r>
            <a:r>
              <a:rPr lang="en-US" b="1" dirty="0"/>
              <a:t>a</a:t>
            </a:r>
            <a:r>
              <a:rPr lang="en-US" dirty="0"/>
              <a:t> holds True and variable </a:t>
            </a:r>
            <a:r>
              <a:rPr lang="en-US" b="1" dirty="0"/>
              <a:t>b</a:t>
            </a:r>
            <a:r>
              <a:rPr lang="en-US" dirty="0"/>
              <a:t> holds False then:</a:t>
            </a:r>
          </a:p>
          <a:p>
            <a:pPr marL="0" indent="0" hangingPunct="1">
              <a:buFont typeface="Helvetica Neue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D3AEE-4D5B-4B0D-98B5-F92623E1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25" y="6488260"/>
            <a:ext cx="7191049" cy="1779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ADDD-C582-438D-A5F0-01D46AEA1748}"/>
              </a:ext>
            </a:extLst>
          </p:cNvPr>
          <p:cNvCxnSpPr>
            <a:cxnSpLocks/>
          </p:cNvCxnSpPr>
          <p:nvPr/>
        </p:nvCxnSpPr>
        <p:spPr>
          <a:xfrm>
            <a:off x="10104274" y="6599639"/>
            <a:ext cx="0" cy="155739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74F3EA-4C44-4E4D-B71A-20FB7041E297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2819046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n computer programming, a data type is a classification identifying one of various types of data, just like in real life we separate words “Hello!” and numbers “12345”.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 marL="393700" lvl="1" indent="0">
              <a:buSzTx/>
              <a:buNone/>
            </a:pPr>
            <a:endParaRPr dirty="0"/>
          </a:p>
          <a:p>
            <a:r>
              <a:rPr dirty="0"/>
              <a:t>In computer programming, a data type is a classification identifying one of various types of data, just like in real life we separate words “Hello!” and numbers “12345”.</a:t>
            </a:r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dirty="0"/>
              <a:t>Standard Data Types in Python: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Numbers</a:t>
            </a:r>
            <a:r>
              <a:rPr dirty="0"/>
              <a:t>, e.g., 1000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String</a:t>
            </a:r>
            <a:r>
              <a:rPr dirty="0"/>
              <a:t>, e.g., “Hello world!”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 e.g. True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</a:t>
            </a:r>
            <a:r>
              <a:rPr dirty="0"/>
              <a:t>, </a:t>
            </a:r>
            <a:r>
              <a:rPr lang="en-US" dirty="0"/>
              <a:t>a container </a:t>
            </a:r>
            <a:r>
              <a:rPr dirty="0"/>
              <a:t>e.g., [365, 12, 30]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b="1" dirty="0"/>
              <a:t>Dictionary</a:t>
            </a:r>
            <a:r>
              <a:rPr dirty="0"/>
              <a:t>, </a:t>
            </a:r>
            <a:r>
              <a:rPr lang="en-US" dirty="0"/>
              <a:t>a key-indexed container.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2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Python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Data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C4E50-2447-C142-BAD1-127369C6109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ntroductions…"/>
          <p:cNvSpPr txBox="1">
            <a:spLocks noGrp="1"/>
          </p:cNvSpPr>
          <p:nvPr>
            <p:ph type="body" idx="1"/>
          </p:nvPr>
        </p:nvSpPr>
        <p:spPr>
          <a:xfrm>
            <a:off x="577850" y="2324100"/>
            <a:ext cx="11861800" cy="4359364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endParaRPr lang="en-US" dirty="0"/>
          </a:p>
          <a:p>
            <a:pPr>
              <a:defRPr sz="3300"/>
            </a:pPr>
            <a:endParaRPr lang="en-US" dirty="0"/>
          </a:p>
          <a:p>
            <a:pPr marL="0" indent="0">
              <a:buNone/>
              <a:defRPr sz="3300"/>
            </a:pPr>
            <a:r>
              <a:rPr dirty="0"/>
              <a:t>Introductions</a:t>
            </a:r>
          </a:p>
          <a:p>
            <a:pPr lvl="1">
              <a:defRPr sz="2500"/>
            </a:pPr>
            <a:r>
              <a:rPr dirty="0"/>
              <a:t>Name?</a:t>
            </a:r>
          </a:p>
          <a:p>
            <a:pPr lvl="1">
              <a:defRPr sz="2500"/>
            </a:pPr>
            <a:r>
              <a:rPr dirty="0"/>
              <a:t>High school?</a:t>
            </a:r>
          </a:p>
          <a:p>
            <a:pPr lvl="1">
              <a:defRPr sz="2500"/>
            </a:pPr>
            <a:r>
              <a:rPr dirty="0"/>
              <a:t>Favorite activity outside school?</a:t>
            </a:r>
          </a:p>
          <a:p>
            <a:pPr lvl="1">
              <a:defRPr sz="2500"/>
            </a:pPr>
            <a:r>
              <a:rPr dirty="0"/>
              <a:t>Something interesting or different about you?</a:t>
            </a:r>
          </a:p>
          <a:p>
            <a:pPr lvl="1">
              <a:defRPr sz="2500"/>
            </a:pPr>
            <a:r>
              <a:rPr dirty="0"/>
              <a:t>What excites you about computing or engineering?</a:t>
            </a:r>
          </a:p>
          <a:p>
            <a:pPr marL="393700" lvl="1" indent="0">
              <a:buNone/>
            </a:pPr>
            <a:endParaRPr dirty="0"/>
          </a:p>
        </p:txBody>
      </p:sp>
      <p:sp>
        <p:nvSpPr>
          <p:cNvPr id="4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Welcome to LACC 2017 @ UCLA!"/>
          <p:cNvSpPr txBox="1">
            <a:spLocks noGrp="1"/>
          </p:cNvSpPr>
          <p:nvPr>
            <p:ph type="title"/>
          </p:nvPr>
        </p:nvSpPr>
        <p:spPr>
          <a:xfrm>
            <a:off x="495300" y="222358"/>
            <a:ext cx="11861800" cy="1727200"/>
          </a:xfrm>
          <a:prstGeom prst="rect">
            <a:avLst/>
          </a:prstGeom>
        </p:spPr>
        <p:txBody>
          <a:bodyPr/>
          <a:lstStyle/>
          <a:p>
            <a:r>
              <a:rPr dirty="0"/>
              <a:t>Welcome to LACC 20</a:t>
            </a:r>
            <a:r>
              <a:rPr lang="en-US" dirty="0"/>
              <a:t>20</a:t>
            </a:r>
            <a:r>
              <a:rPr dirty="0"/>
              <a:t> @ UCLA!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B21A5-5A6A-8D44-A302-5D615E28A4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BCB7-D895-094F-B549-5C5D27A2439A}"/>
              </a:ext>
            </a:extLst>
          </p:cNvPr>
          <p:cNvSpPr txBox="1"/>
          <p:nvPr/>
        </p:nvSpPr>
        <p:spPr>
          <a:xfrm>
            <a:off x="3615436" y="9189684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umbers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Numbers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Store numeric values, </a:t>
            </a:r>
          </a:p>
          <a:p>
            <a:pPr marL="393700" lvl="1" indent="0">
              <a:buFont typeface="Courier New"/>
              <a:buChar char="o"/>
            </a:pPr>
            <a:r>
              <a:rPr dirty="0"/>
              <a:t> Example:</a:t>
            </a:r>
          </a:p>
          <a:p>
            <a:endParaRPr dirty="0"/>
          </a:p>
          <a:p>
            <a:endParaRPr dirty="0"/>
          </a:p>
          <a:p>
            <a:pPr>
              <a:buSzTx/>
              <a:buNone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In this example, “width = 20” defines variable width to be 20, and “height = 15” defines height to be 15.</a:t>
            </a:r>
            <a:r>
              <a:rPr lang="en-US" dirty="0"/>
              <a:t> This sort of number is called </a:t>
            </a:r>
            <a:r>
              <a:rPr lang="en-US" b="1" dirty="0"/>
              <a:t>integer</a:t>
            </a:r>
            <a:r>
              <a:rPr lang="en-US" dirty="0"/>
              <a:t> or </a:t>
            </a:r>
            <a:r>
              <a:rPr lang="en-US" b="1" dirty="0"/>
              <a:t>int</a:t>
            </a:r>
            <a:r>
              <a:rPr lang="en-US" dirty="0"/>
              <a:t>.</a:t>
            </a:r>
            <a:endParaRPr dirty="0"/>
          </a:p>
          <a:p>
            <a:pPr marL="838200" lvl="2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After initializing width and height, we can calculate width * height as shown in the example.</a:t>
            </a:r>
          </a:p>
          <a:p>
            <a:pPr marL="838200" lvl="2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r>
              <a:rPr lang="en-US" dirty="0"/>
              <a:t> To use real numbers (also called </a:t>
            </a:r>
            <a:r>
              <a:rPr lang="en-US" b="1" dirty="0"/>
              <a:t>float / double</a:t>
            </a:r>
            <a:r>
              <a:rPr lang="en-US" dirty="0"/>
              <a:t>), add a dot:</a:t>
            </a:r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2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3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Python Types: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Numbers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863834-48C4-427E-97E4-6ED06909DF85}"/>
              </a:ext>
            </a:extLst>
          </p:cNvPr>
          <p:cNvGrpSpPr/>
          <p:nvPr/>
        </p:nvGrpSpPr>
        <p:grpSpPr>
          <a:xfrm>
            <a:off x="2880175" y="3373534"/>
            <a:ext cx="3217928" cy="1503266"/>
            <a:chOff x="2880175" y="3373534"/>
            <a:chExt cx="3217928" cy="15032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E107B8-4404-4D16-B6F5-BFFB02C3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0175" y="3373534"/>
              <a:ext cx="3217928" cy="150326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C10F04A-D298-4F0D-8F06-B6579A05164B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03" y="3430577"/>
              <a:ext cx="0" cy="99638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B95125-B149-4004-BE3F-278751715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175" y="7696200"/>
            <a:ext cx="3437797" cy="150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1B428-1DC5-4A4C-9F3D-9F9314495597}"/>
              </a:ext>
            </a:extLst>
          </p:cNvPr>
          <p:cNvCxnSpPr>
            <a:cxnSpLocks/>
          </p:cNvCxnSpPr>
          <p:nvPr/>
        </p:nvCxnSpPr>
        <p:spPr>
          <a:xfrm>
            <a:off x="6317694" y="7696200"/>
            <a:ext cx="0" cy="97790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52CADA-0FD1-C64B-ADA6-DC5B3F8C612E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 </a:t>
            </a:r>
            <a:r>
              <a:rPr b="1" dirty="0"/>
              <a:t>Lists: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Lists are the most versatile of Python’s compound data types. A list contains items separated by commas and enclosed within square brackets.</a:t>
            </a:r>
          </a:p>
          <a:p>
            <a:pPr marL="393700" lvl="1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four items to list a. The items are string ‘blue’, string ‘red’, number 100, and number 365.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We print a’s items in the second command, and get its four items printed.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Note that items in the list have different types (string and int) – this is not common among programming languages.</a:t>
            </a:r>
            <a:endParaRPr dirty="0"/>
          </a:p>
        </p:txBody>
      </p:sp>
      <p:sp>
        <p:nvSpPr>
          <p:cNvPr id="37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7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12FA7-2613-46CA-925B-2AC107BCD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48" y="3928438"/>
            <a:ext cx="6438900" cy="16192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328E85-A2ED-465C-AF83-601193A9EF52}"/>
              </a:ext>
            </a:extLst>
          </p:cNvPr>
          <p:cNvCxnSpPr>
            <a:cxnSpLocks/>
          </p:cNvCxnSpPr>
          <p:nvPr/>
        </p:nvCxnSpPr>
        <p:spPr>
          <a:xfrm>
            <a:off x="9110148" y="4026667"/>
            <a:ext cx="0" cy="87235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9394DC-E799-ED4A-9DE9-239196761569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4444387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It is possible to change individual elements of a list.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marL="838200" lvl="2" indent="0">
              <a:buNone/>
            </a:pPr>
            <a:endParaRPr dirty="0"/>
          </a:p>
          <a:p>
            <a:pPr lvl="1">
              <a:buFont typeface="Courier New"/>
              <a:buChar char="o"/>
            </a:pPr>
            <a:r>
              <a:rPr lang="en-US" dirty="0"/>
              <a:t>In this example we modify the </a:t>
            </a:r>
            <a:r>
              <a:rPr lang="en-US" b="1" dirty="0"/>
              <a:t>third </a:t>
            </a:r>
            <a:r>
              <a:rPr lang="en-US" dirty="0"/>
              <a:t>element in the list by adding 50 to its value</a:t>
            </a:r>
          </a:p>
          <a:p>
            <a:pPr lvl="1">
              <a:buFont typeface="Courier New"/>
              <a:buChar char="o"/>
            </a:pPr>
            <a:endParaRPr lang="en-US" b="1" dirty="0"/>
          </a:p>
          <a:p>
            <a:pPr lvl="1">
              <a:buFont typeface="Courier New"/>
              <a:buChar char="o"/>
            </a:pPr>
            <a:r>
              <a:rPr lang="en-US" dirty="0"/>
              <a:t>We then print the third element by using </a:t>
            </a:r>
            <a:r>
              <a:rPr lang="en-US" i="1" dirty="0"/>
              <a:t>name</a:t>
            </a:r>
            <a:r>
              <a:rPr lang="en-US" dirty="0"/>
              <a:t>[</a:t>
            </a:r>
            <a:r>
              <a:rPr lang="en-US" i="1" dirty="0"/>
              <a:t>index</a:t>
            </a:r>
            <a:r>
              <a:rPr lang="en-US" dirty="0"/>
              <a:t>]</a:t>
            </a:r>
            <a:endParaRPr dirty="0"/>
          </a:p>
          <a:p>
            <a:pPr marL="838200" lvl="2" indent="0">
              <a:buNone/>
            </a:pPr>
            <a:endParaRPr dirty="0"/>
          </a:p>
        </p:txBody>
      </p:sp>
      <p:sp>
        <p:nvSpPr>
          <p:cNvPr id="3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83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Lists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7441953" y="4376677"/>
            <a:ext cx="5156609" cy="1371720"/>
            <a:chOff x="0" y="-14289"/>
            <a:chExt cx="5156607" cy="1371719"/>
          </a:xfrm>
        </p:grpSpPr>
        <p:sp>
          <p:nvSpPr>
            <p:cNvPr id="387" name="Shape"/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388" name="Note that list’s subscript also starts from 0"/>
            <p:cNvSpPr txBox="1"/>
            <p:nvPr/>
          </p:nvSpPr>
          <p:spPr>
            <a:xfrm>
              <a:off x="1968746" y="200909"/>
              <a:ext cx="2641601" cy="1021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Note that list’s subscript starts from 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5DD5EF-56DA-4473-91A5-A1474454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847" y="4246746"/>
            <a:ext cx="5417106" cy="15614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5CEFEF-FC8F-4002-8811-112D1E8BC591}"/>
              </a:ext>
            </a:extLst>
          </p:cNvPr>
          <p:cNvCxnSpPr>
            <a:cxnSpLocks/>
          </p:cNvCxnSpPr>
          <p:nvPr/>
        </p:nvCxnSpPr>
        <p:spPr>
          <a:xfrm>
            <a:off x="7441953" y="4292600"/>
            <a:ext cx="0" cy="1006475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9807BD-2C76-4244-A24E-6B2116816F2C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2182329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ist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Lists: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</a:t>
            </a:r>
            <a:r>
              <a:rPr lang="en-US" dirty="0"/>
              <a:t>lists:</a:t>
            </a:r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Font typeface="Courier New"/>
              <a:buChar char="o"/>
            </a:pPr>
            <a:endParaRPr lang="en-US" i="1" dirty="0"/>
          </a:p>
          <a:p>
            <a:pPr marL="393700" lvl="1" indent="0">
              <a:buNone/>
            </a:pPr>
            <a:br>
              <a:rPr i="1" dirty="0"/>
            </a:br>
            <a:br>
              <a:rPr dirty="0"/>
            </a:br>
            <a:r>
              <a:rPr lang="en-US" dirty="0"/>
              <a:t>+ sort, concatenate, insert, sum and many more at:</a:t>
            </a:r>
            <a:br>
              <a:rPr dirty="0"/>
            </a:br>
            <a:r>
              <a:rPr dirty="0"/>
              <a:t> </a:t>
            </a:r>
            <a:r>
              <a:rPr u="sng" dirty="0">
                <a:hlinkClick r:id="rId3"/>
              </a:rPr>
              <a:t>https://docs.python.org/2/tutorial/datastructures.html#more-on-lists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40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0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Python Types: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Lists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DD9574-6C5A-411D-9DCA-5DE2AE53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11645"/>
              </p:ext>
            </p:extLst>
          </p:nvPr>
        </p:nvGraphicFramePr>
        <p:xfrm>
          <a:off x="2403409" y="3585376"/>
          <a:ext cx="8210682" cy="392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341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in the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value not in the list?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‘yellow’ not in a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(a)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an element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a.index</a:t>
                      </a:r>
                      <a:r>
                        <a:rPr lang="en-US" sz="2800" dirty="0"/>
                        <a:t>(‘red’)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a.append</a:t>
                      </a:r>
                      <a:r>
                        <a:rPr lang="en-US" sz="2800" dirty="0"/>
                        <a:t>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Reverse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a.reverse</a:t>
                      </a:r>
                      <a:r>
                        <a:rPr lang="en-US" sz="2800" dirty="0"/>
                        <a:t>()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244AB0-735E-354F-B38E-33FC4E6737E3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1855967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ists:…"/>
          <p:cNvSpPr txBox="1">
            <a:spLocks noGrp="1"/>
          </p:cNvSpPr>
          <p:nvPr>
            <p:ph type="body" idx="1"/>
          </p:nvPr>
        </p:nvSpPr>
        <p:spPr>
          <a:xfrm>
            <a:off x="558800" y="20701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lang="en-US" b="1" dirty="0"/>
              <a:t>Creating number sequences</a:t>
            </a:r>
            <a:r>
              <a:rPr b="1" dirty="0"/>
              <a:t>:</a:t>
            </a:r>
          </a:p>
          <a:p>
            <a:pPr lvl="1">
              <a:buFont typeface="Courier New"/>
              <a:buChar char="o"/>
            </a:pPr>
            <a:endParaRPr b="1" dirty="0"/>
          </a:p>
          <a:p>
            <a:pPr lvl="1">
              <a:buFont typeface="Courier New"/>
              <a:buChar char="o"/>
            </a:pPr>
            <a:r>
              <a:rPr b="1" dirty="0"/>
              <a:t>range(n) </a:t>
            </a:r>
            <a:r>
              <a:rPr dirty="0"/>
              <a:t>for integer n &gt; 0 returns the list [0, 1, … n-1]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</a:t>
            </a:r>
            <a:r>
              <a:rPr lang="en-US" b="1" dirty="0"/>
              <a:t>) </a:t>
            </a:r>
            <a:r>
              <a:rPr lang="en-US" dirty="0"/>
              <a:t>returns the list [m, m+1, … n-1]</a:t>
            </a:r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lvl="1">
              <a:buFont typeface="Courier New"/>
              <a:buChar char="o"/>
            </a:pPr>
            <a:r>
              <a:rPr lang="en-US" b="1" dirty="0"/>
              <a:t>range(</a:t>
            </a:r>
            <a:r>
              <a:rPr lang="en-US" b="1" dirty="0" err="1"/>
              <a:t>m,n,o</a:t>
            </a:r>
            <a:r>
              <a:rPr lang="en-US" b="1" dirty="0"/>
              <a:t>) </a:t>
            </a:r>
            <a:r>
              <a:rPr lang="en-US" dirty="0"/>
              <a:t>returns the list [m, </a:t>
            </a:r>
            <a:r>
              <a:rPr lang="en-US" dirty="0" err="1"/>
              <a:t>m+o</a:t>
            </a:r>
            <a:r>
              <a:rPr lang="en-US" dirty="0"/>
              <a:t>, … n-1]</a:t>
            </a:r>
            <a:endParaRPr dirty="0"/>
          </a:p>
          <a:p>
            <a:pPr marL="393700" lvl="1" indent="0">
              <a:buNone/>
            </a:pPr>
            <a:endParaRPr dirty="0"/>
          </a:p>
        </p:txBody>
      </p:sp>
      <p:sp>
        <p:nvSpPr>
          <p:cNvPr id="39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9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Python Types: Utilities to Construct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dirty="0"/>
              <a:t>Python Types: </a:t>
            </a:r>
            <a:r>
              <a:rPr lang="en-US" dirty="0"/>
              <a:t>Range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FC8FB-4F82-4B37-825D-CF6F0503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247" y="3418212"/>
            <a:ext cx="4016375" cy="11347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9F61-F1BE-48DF-86AE-884B8013E5C4}"/>
              </a:ext>
            </a:extLst>
          </p:cNvPr>
          <p:cNvCxnSpPr>
            <a:cxnSpLocks/>
          </p:cNvCxnSpPr>
          <p:nvPr/>
        </p:nvCxnSpPr>
        <p:spPr>
          <a:xfrm>
            <a:off x="7697622" y="3444882"/>
            <a:ext cx="0" cy="684206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065-CF25-4F19-8081-3EC692098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247" y="5039590"/>
            <a:ext cx="3432175" cy="11972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AED04-1FA0-4FB1-8EA9-0A285B17232B}"/>
              </a:ext>
            </a:extLst>
          </p:cNvPr>
          <p:cNvCxnSpPr>
            <a:cxnSpLocks/>
          </p:cNvCxnSpPr>
          <p:nvPr/>
        </p:nvCxnSpPr>
        <p:spPr>
          <a:xfrm flipH="1">
            <a:off x="7113422" y="5092707"/>
            <a:ext cx="6184" cy="70801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B3BED7-F608-4A78-9322-4590D296E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7048787"/>
            <a:ext cx="3388887" cy="1053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958B0C-C1FD-4952-92E2-0904B9D0FD4F}"/>
              </a:ext>
            </a:extLst>
          </p:cNvPr>
          <p:cNvCxnSpPr>
            <a:cxnSpLocks/>
          </p:cNvCxnSpPr>
          <p:nvPr/>
        </p:nvCxnSpPr>
        <p:spPr>
          <a:xfrm flipH="1">
            <a:off x="7017995" y="7077075"/>
            <a:ext cx="3092" cy="67973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39E7E5-04FE-8747-8A66-A574EAED17A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9802015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tart up Pytho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Open the </a:t>
            </a:r>
            <a:r>
              <a:rPr lang="en-US" sz="2800" dirty="0" err="1"/>
              <a:t>Jupyter</a:t>
            </a:r>
            <a:r>
              <a:rPr lang="en-US" sz="2800" dirty="0"/>
              <a:t> Notebook in Google </a:t>
            </a:r>
            <a:r>
              <a:rPr lang="en-US" sz="2800" dirty="0" err="1"/>
              <a:t>Colab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discuss the section titled “Variables and Types” (Exercise 1, 2 and 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will complete the section titled “Variables and Types” (Exercise 1, 2 and 3).</a:t>
            </a:r>
          </a:p>
          <a:p>
            <a:pPr marL="0" indent="0">
              <a:buNone/>
            </a:pPr>
            <a:endParaRPr sz="2800" dirty="0"/>
          </a:p>
        </p:txBody>
      </p:sp>
      <p:sp>
        <p:nvSpPr>
          <p:cNvPr id="41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Exercise #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B – Lists, Variables and Data Types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05C05-4B8F-0E49-B00A-45F4E25AE33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056188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Strings in Python are identified as a contiguous set of characters in between quotation marks.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assign “ABCDEFG.” to </a:t>
            </a:r>
            <a:r>
              <a:rPr lang="en-US" dirty="0"/>
              <a:t>variable </a:t>
            </a:r>
            <a:r>
              <a:rPr dirty="0"/>
              <a:t>str</a:t>
            </a:r>
            <a:r>
              <a:rPr lang="en-US" dirty="0"/>
              <a:t>ing</a:t>
            </a:r>
            <a:r>
              <a:rPr dirty="0"/>
              <a:t>. And we print str</a:t>
            </a:r>
            <a:r>
              <a:rPr lang="en-US" dirty="0"/>
              <a:t>ing</a:t>
            </a:r>
            <a:r>
              <a:rPr dirty="0"/>
              <a:t>.</a:t>
            </a:r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The result we get is still “ABCDEFG.”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You can use double “ or single ‘ quotation marks for strings in Python, they are equivalent.</a:t>
            </a:r>
          </a:p>
        </p:txBody>
      </p:sp>
      <p:sp>
        <p:nvSpPr>
          <p:cNvPr id="33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4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574DC-C243-435D-A57E-012497D0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612" y="4040187"/>
            <a:ext cx="4981575" cy="1533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3F3C48-6898-441C-A751-C5B1D98E2D4C}"/>
              </a:ext>
            </a:extLst>
          </p:cNvPr>
          <p:cNvCxnSpPr>
            <a:cxnSpLocks/>
          </p:cNvCxnSpPr>
          <p:nvPr/>
        </p:nvCxnSpPr>
        <p:spPr>
          <a:xfrm>
            <a:off x="7977187" y="4085907"/>
            <a:ext cx="0" cy="89376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69BF44-08A9-7A45-8BD5-5E188D37D00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Strings can be subscripted (indexed).</a:t>
            </a:r>
            <a:r>
              <a:rPr lang="en-US" dirty="0"/>
              <a:t> This is because they are essentially lists of characters.</a:t>
            </a:r>
            <a:endParaRPr dirty="0"/>
          </a:p>
          <a:p>
            <a:pPr marL="393700" lvl="1" indent="0">
              <a:buFont typeface="Courier New"/>
              <a:buChar char="o"/>
            </a:pPr>
            <a:endParaRPr dirty="0"/>
          </a:p>
          <a:p>
            <a:pPr marL="393700" lvl="1" indent="0">
              <a:buFont typeface="Courier New"/>
              <a:buChar char="o"/>
            </a:pPr>
            <a:r>
              <a:rPr dirty="0"/>
              <a:t> Example: In the string defined as str = “ABCDEFG.”, we query the </a:t>
            </a:r>
            <a:r>
              <a:rPr lang="en-US" b="1" dirty="0"/>
              <a:t>fifth</a:t>
            </a:r>
            <a:r>
              <a:rPr dirty="0"/>
              <a:t> letter in this string.</a:t>
            </a:r>
          </a:p>
        </p:txBody>
      </p:sp>
      <p:sp>
        <p:nvSpPr>
          <p:cNvPr id="3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5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A0C61-B686-4460-8502-A918835B3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" y="5559425"/>
            <a:ext cx="4895850" cy="15811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E53BD-3052-4269-9E65-3C9B93E6E8D1}"/>
              </a:ext>
            </a:extLst>
          </p:cNvPr>
          <p:cNvCxnSpPr>
            <a:cxnSpLocks/>
          </p:cNvCxnSpPr>
          <p:nvPr/>
        </p:nvCxnSpPr>
        <p:spPr>
          <a:xfrm>
            <a:off x="5994400" y="5635307"/>
            <a:ext cx="0" cy="870268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">
            <a:extLst>
              <a:ext uri="{FF2B5EF4-FFF2-40B4-BE49-F238E27FC236}">
                <a16:creationId xmlns:a16="http://schemas.microsoft.com/office/drawing/2014/main" id="{829633EB-A75C-4A91-A8B0-C5DE2979F152}"/>
              </a:ext>
            </a:extLst>
          </p:cNvPr>
          <p:cNvGrpSpPr/>
          <p:nvPr/>
        </p:nvGrpSpPr>
        <p:grpSpPr>
          <a:xfrm>
            <a:off x="5993398" y="5856167"/>
            <a:ext cx="5156609" cy="1371720"/>
            <a:chOff x="0" y="-14289"/>
            <a:chExt cx="5156607" cy="1371719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4590EC77-253E-407B-B57F-9ED1603F4136}"/>
                </a:ext>
              </a:extLst>
            </p:cNvPr>
            <p:cNvSpPr/>
            <p:nvPr/>
          </p:nvSpPr>
          <p:spPr>
            <a:xfrm>
              <a:off x="0" y="-14289"/>
              <a:ext cx="5156607" cy="137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19017" extrusionOk="0">
                  <a:moveTo>
                    <a:pt x="7028" y="4055"/>
                  </a:moveTo>
                  <a:cubicBezTo>
                    <a:pt x="9389" y="-246"/>
                    <a:pt x="14037" y="-1291"/>
                    <a:pt x="17409" y="1721"/>
                  </a:cubicBezTo>
                  <a:cubicBezTo>
                    <a:pt x="20781" y="4733"/>
                    <a:pt x="21600" y="10662"/>
                    <a:pt x="19239" y="14963"/>
                  </a:cubicBezTo>
                  <a:cubicBezTo>
                    <a:pt x="16877" y="19264"/>
                    <a:pt x="12230" y="20309"/>
                    <a:pt x="8858" y="17297"/>
                  </a:cubicBezTo>
                  <a:cubicBezTo>
                    <a:pt x="6369" y="15074"/>
                    <a:pt x="5187" y="11146"/>
                    <a:pt x="5871" y="7370"/>
                  </a:cubicBezTo>
                  <a:lnTo>
                    <a:pt x="0" y="2049"/>
                  </a:lnTo>
                  <a:close/>
                </a:path>
              </a:pathLst>
            </a:cu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 defTabSz="914400">
                <a:defRPr sz="4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  <p:sp>
          <p:nvSpPr>
            <p:cNvPr id="18" name="Note that list’s subscript also starts from 0">
              <a:extLst>
                <a:ext uri="{FF2B5EF4-FFF2-40B4-BE49-F238E27FC236}">
                  <a16:creationId xmlns:a16="http://schemas.microsoft.com/office/drawing/2014/main" id="{6787BC92-3014-4317-898A-5B939844363A}"/>
                </a:ext>
              </a:extLst>
            </p:cNvPr>
            <p:cNvSpPr txBox="1"/>
            <p:nvPr/>
          </p:nvSpPr>
          <p:spPr>
            <a:xfrm>
              <a:off x="1968746" y="200909"/>
              <a:ext cx="2641601" cy="1000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marL="39949" marR="39949" algn="ctr" defTabSz="914400">
                <a:buClr>
                  <a:srgbClr val="FF2600"/>
                </a:buClr>
                <a:buFont typeface="Helvetica Neue Light"/>
                <a:defRPr sz="2000" b="1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dirty="0"/>
                <a:t>Because it’s a list, first letter has index 0</a:t>
              </a: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C80433-D860-1244-B38D-7ADD5A9706E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trings:…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Strings:</a:t>
            </a:r>
          </a:p>
          <a:p>
            <a:pPr marL="393700" lvl="1" indent="0">
              <a:buSzTx/>
              <a:buNone/>
            </a:pPr>
            <a:endParaRPr b="1" dirty="0"/>
          </a:p>
          <a:p>
            <a:pPr marL="393700" lvl="1" indent="0">
              <a:buFont typeface="Courier New"/>
              <a:buChar char="o"/>
            </a:pPr>
            <a:r>
              <a:rPr dirty="0"/>
              <a:t> Many “operations” and “methods” available for strings</a:t>
            </a:r>
            <a:r>
              <a:rPr lang="en-US" dirty="0"/>
              <a:t>:</a:t>
            </a:r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Font typeface="Courier New"/>
              <a:buChar char="o"/>
            </a:pPr>
            <a:endParaRPr lang="en-US" dirty="0"/>
          </a:p>
          <a:p>
            <a:pPr marL="393700" lvl="1" indent="0">
              <a:buNone/>
            </a:pPr>
            <a:br>
              <a:rPr dirty="0"/>
            </a:br>
            <a:r>
              <a:rPr dirty="0"/>
              <a:t>        and many more at</a:t>
            </a:r>
            <a:br>
              <a:rPr dirty="0"/>
            </a:br>
            <a:r>
              <a:rPr dirty="0"/>
              <a:t>        </a:t>
            </a:r>
            <a:r>
              <a:rPr u="sng" dirty="0">
                <a:hlinkClick r:id="rId3"/>
              </a:rPr>
              <a:t>https://docs.python.org/2/library/stdtypes.html#string-methods</a:t>
            </a:r>
            <a:br>
              <a:rPr dirty="0"/>
            </a:br>
            <a:r>
              <a:rPr dirty="0"/>
              <a:t>         </a:t>
            </a:r>
          </a:p>
        </p:txBody>
      </p:sp>
      <p:sp>
        <p:nvSpPr>
          <p:cNvPr id="3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64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.png" descr="image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Python Types: Str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Strings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3480CC-F5E8-4B1D-8D9B-5D500A2B8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11080"/>
              </p:ext>
            </p:extLst>
          </p:nvPr>
        </p:nvGraphicFramePr>
        <p:xfrm>
          <a:off x="1517650" y="3673482"/>
          <a:ext cx="9982200" cy="3575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1100">
                  <a:extLst>
                    <a:ext uri="{9D8B030D-6E8A-4147-A177-3AD203B41FA5}">
                      <a16:colId xmlns:a16="http://schemas.microsoft.com/office/drawing/2014/main" val="181020621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396073560"/>
                    </a:ext>
                  </a:extLst>
                </a:gridCol>
              </a:tblGrid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letter in the string?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‘A’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8435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Is the substring in the string?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‘CDE’ in string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8925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Length of the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len</a:t>
                      </a:r>
                      <a:r>
                        <a:rPr lang="en-US" sz="2800" dirty="0"/>
                        <a:t>(string)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14039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Index of a letter (first)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string.index</a:t>
                      </a:r>
                      <a:r>
                        <a:rPr lang="en-US" sz="2800" dirty="0"/>
                        <a:t>(‘A’)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7773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Append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string + “Z” = “ABCDEFG.Z”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3244"/>
                  </a:ext>
                </a:extLst>
              </a:tr>
              <a:tr h="595872">
                <a:tc>
                  <a:txBody>
                    <a:bodyPr/>
                    <a:lstStyle/>
                    <a:p>
                      <a:r>
                        <a:rPr lang="en-US" sz="2800" dirty="0"/>
                        <a:t>Make lowercase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string.lower</a:t>
                      </a:r>
                      <a:r>
                        <a:rPr lang="en-US" sz="2800" dirty="0"/>
                        <a:t>() = “</a:t>
                      </a:r>
                      <a:r>
                        <a:rPr lang="en-US" sz="2800" dirty="0" err="1"/>
                        <a:t>abcdefg</a:t>
                      </a:r>
                      <a:r>
                        <a:rPr lang="en-US" sz="2800" dirty="0"/>
                        <a:t>.”</a:t>
                      </a:r>
                      <a:endParaRPr lang="en-US" sz="28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01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24DD09-8E73-904F-9E0C-872538E296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ictionaries:…"/>
          <p:cNvSpPr txBox="1">
            <a:spLocks noGrp="1"/>
          </p:cNvSpPr>
          <p:nvPr>
            <p:ph type="body" idx="1"/>
          </p:nvPr>
        </p:nvSpPr>
        <p:spPr>
          <a:xfrm>
            <a:off x="558800" y="2057400"/>
            <a:ext cx="11861800" cy="769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dirty="0"/>
              <a:t>Dictionaries:</a:t>
            </a:r>
          </a:p>
          <a:p>
            <a:pPr>
              <a:buFontTx/>
              <a:buChar char=""/>
              <a:defRPr b="1"/>
            </a:pPr>
            <a:endParaRPr b="1" dirty="0"/>
          </a:p>
          <a:p>
            <a:pPr lvl="1">
              <a:buFont typeface="Courier New"/>
              <a:buChar char="o"/>
            </a:pPr>
            <a:r>
              <a:rPr dirty="0"/>
              <a:t>Represents a set of key-value pairs where keys are unique (i.e. numbers, strings) but values need not be</a:t>
            </a:r>
            <a:r>
              <a:rPr lang="en-US" dirty="0"/>
              <a:t>. It’s not ordered. </a:t>
            </a: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2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Updating a dictionary</a:t>
            </a:r>
          </a:p>
        </p:txBody>
      </p:sp>
      <p:sp>
        <p:nvSpPr>
          <p:cNvPr id="43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3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Python Types: 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Types: Dictionaries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6BE0F-8E31-41FD-9BBB-AFCD6BDE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063" y="4153339"/>
            <a:ext cx="8116888" cy="18743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DA6C77-848F-4FEB-BC53-468D64DC17D2}"/>
              </a:ext>
            </a:extLst>
          </p:cNvPr>
          <p:cNvCxnSpPr>
            <a:cxnSpLocks/>
          </p:cNvCxnSpPr>
          <p:nvPr/>
        </p:nvCxnSpPr>
        <p:spPr>
          <a:xfrm>
            <a:off x="11029951" y="4238307"/>
            <a:ext cx="0" cy="1044893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865B9F-CA85-4287-9F26-701C70CC8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6888579"/>
            <a:ext cx="9183688" cy="17930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E8C120-2E09-447D-AC9F-0092DD06ECCB}"/>
              </a:ext>
            </a:extLst>
          </p:cNvPr>
          <p:cNvCxnSpPr>
            <a:cxnSpLocks/>
          </p:cNvCxnSpPr>
          <p:nvPr/>
        </p:nvCxnSpPr>
        <p:spPr>
          <a:xfrm>
            <a:off x="12096751" y="7016750"/>
            <a:ext cx="0" cy="122555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758215-44FA-8245-9B82-36B479E539E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What are the similarities and differences between a calculator and a compute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computer is an electronic </a:t>
            </a:r>
            <a:r>
              <a:rPr lang="en-US" b="1" dirty="0"/>
              <a:t>programmable</a:t>
            </a:r>
            <a:r>
              <a:rPr lang="en-US" dirty="0"/>
              <a:t> machine that can process almost all kinds of data. Fundamentally, a computer is a “</a:t>
            </a:r>
            <a:r>
              <a:rPr lang="en-US" b="1" dirty="0"/>
              <a:t>calculating machine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 computer performs </a:t>
            </a:r>
            <a:r>
              <a:rPr lang="en-US" b="1" dirty="0"/>
              <a:t>arithmetic </a:t>
            </a:r>
            <a:r>
              <a:rPr lang="en-US" dirty="0"/>
              <a:t>and </a:t>
            </a:r>
            <a:r>
              <a:rPr lang="en-US" b="1" dirty="0"/>
              <a:t>logical </a:t>
            </a:r>
            <a:r>
              <a:rPr lang="en-US" dirty="0"/>
              <a:t>operations.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Computers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628A3-90E9-3041-B2C1-7698101C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5" y="4199564"/>
            <a:ext cx="9466729" cy="4830136"/>
          </a:xfrm>
          <a:prstGeom prst="rect">
            <a:avLst/>
          </a:prstGeom>
        </p:spPr>
      </p:pic>
      <p:sp>
        <p:nvSpPr>
          <p:cNvPr id="11" name="Ref: http://shawnbiddle.com/js101/slides/class1.html#/6">
            <a:extLst>
              <a:ext uri="{FF2B5EF4-FFF2-40B4-BE49-F238E27FC236}">
                <a16:creationId xmlns:a16="http://schemas.microsoft.com/office/drawing/2014/main" id="{39B71325-0E00-2D43-A856-A411D04EC403}"/>
              </a:ext>
            </a:extLst>
          </p:cNvPr>
          <p:cNvSpPr txBox="1"/>
          <p:nvPr/>
        </p:nvSpPr>
        <p:spPr>
          <a:xfrm>
            <a:off x="7385802" y="8007231"/>
            <a:ext cx="2309928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http://softttec.blogspot.com</a:t>
            </a:r>
            <a:r>
              <a:rPr lang="en-US" dirty="0"/>
              <a:t> </a:t>
            </a:r>
            <a:endParaRPr u="sng" dirty="0">
              <a:hlinkClick r:id="rId6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775F1-3646-2149-92B3-C9BE571A9E64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rogramming languages provide various control structures that allow for more complicated execution paths instead of just sequenti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 languages provide various control structures that allow for more complicated execution paths instead of just sequential</a:t>
            </a:r>
          </a:p>
          <a:p>
            <a:pPr lvl="1"/>
            <a:r>
              <a:rPr i="1"/>
              <a:t>Make decisions</a:t>
            </a:r>
            <a:r>
              <a:t> on what to do </a:t>
            </a:r>
            <a:r>
              <a:rPr i="1"/>
              <a:t>dynamically </a:t>
            </a:r>
            <a:r>
              <a:t>while the program runs!</a:t>
            </a:r>
          </a:p>
        </p:txBody>
      </p:sp>
      <p:sp>
        <p:nvSpPr>
          <p:cNvPr id="48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83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Beyond Sequential Execution: Control Flow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Sequential Execution: Control Flow Tools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65" y="4255041"/>
            <a:ext cx="3740568" cy="47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99" y="4255041"/>
            <a:ext cx="4180091" cy="478510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f: http://www.tutorialspoint.com/"/>
          <p:cNvSpPr txBox="1"/>
          <p:nvPr/>
        </p:nvSpPr>
        <p:spPr>
          <a:xfrm>
            <a:off x="10363200" y="859650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490" name="If…then"/>
          <p:cNvSpPr txBox="1"/>
          <p:nvPr/>
        </p:nvSpPr>
        <p:spPr>
          <a:xfrm>
            <a:off x="2627558" y="3652870"/>
            <a:ext cx="15322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pPr>
              <a:defRPr i="0"/>
            </a:pPr>
            <a:r>
              <a:rPr i="1"/>
              <a:t>If…then</a:t>
            </a:r>
          </a:p>
        </p:txBody>
      </p:sp>
      <p:sp>
        <p:nvSpPr>
          <p:cNvPr id="491" name="Loop"/>
          <p:cNvSpPr txBox="1"/>
          <p:nvPr/>
        </p:nvSpPr>
        <p:spPr>
          <a:xfrm>
            <a:off x="7935161" y="3652870"/>
            <a:ext cx="10452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i="1"/>
            </a:lvl1pPr>
          </a:lstStyle>
          <a:p>
            <a:r>
              <a:t>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789A7-B491-4443-AB2E-139EE7AA0774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Decision Making:…"/>
          <p:cNvSpPr txBox="1">
            <a:spLocks noGrp="1"/>
          </p:cNvSpPr>
          <p:nvPr>
            <p:ph type="body" sz="half" idx="1"/>
          </p:nvPr>
        </p:nvSpPr>
        <p:spPr>
          <a:xfrm>
            <a:off x="571500" y="2324100"/>
            <a:ext cx="6007100" cy="74295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Decision Making:</a:t>
            </a:r>
          </a:p>
          <a:p>
            <a:pPr>
              <a:defRPr b="1"/>
            </a:pPr>
            <a:endParaRPr/>
          </a:p>
          <a:p>
            <a:pPr lvl="1">
              <a:buFont typeface="Courier New"/>
              <a:buChar char="o"/>
            </a:pPr>
            <a:r>
              <a:t> Conditional constructs are used to incorporate </a:t>
            </a:r>
            <a:r>
              <a:rPr i="1" u="sng"/>
              <a:t>decision making</a:t>
            </a:r>
            <a:r>
              <a:t> into programs. </a:t>
            </a:r>
          </a:p>
          <a:p>
            <a:pPr lvl="1">
              <a:buFont typeface="Courier New"/>
              <a:buChar char="o"/>
            </a:pPr>
            <a:endParaRPr/>
          </a:p>
          <a:p>
            <a:pPr lvl="1">
              <a:buFont typeface="Courier New"/>
              <a:buChar char="o"/>
            </a:pPr>
            <a:r>
              <a:t>The result of this decision making determines the sequence in which a program will execute </a:t>
            </a:r>
            <a:r>
              <a:rPr b="1"/>
              <a:t>instructions</a:t>
            </a:r>
            <a:r>
              <a:t>.</a:t>
            </a:r>
          </a:p>
        </p:txBody>
      </p:sp>
      <p:sp>
        <p:nvSpPr>
          <p:cNvPr id="49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9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499" name="280px-Wikipedia_article-creation-2.png" descr="280px-Wikipedia_article-creation-2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3276600"/>
            <a:ext cx="5038725" cy="48768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D34D7-7690-204F-9EE0-EAC88ED5C7D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if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if</a:t>
            </a:r>
            <a:r>
              <a:rPr dirty="0"/>
              <a:t> </a:t>
            </a:r>
            <a:r>
              <a:rPr b="1" dirty="0"/>
              <a:t>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if </a:t>
            </a:r>
            <a:r>
              <a:rPr dirty="0"/>
              <a:t>statement contains a logical expression using which data is compared, and a decision is made based on the result of the comparison.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 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we input integer 42, which is not less than 0, not equal to 0, and not equal to 1. Therefore, it falls into the option that “print ‘More’”.</a:t>
            </a:r>
          </a:p>
          <a:p>
            <a:pPr lvl="1">
              <a:buFont typeface="Courier New"/>
              <a:buChar char="o"/>
            </a:pPr>
            <a:r>
              <a:rPr dirty="0"/>
              <a:t>Any non-zero and non-null values are treated as TRUE by Python</a:t>
            </a:r>
          </a:p>
        </p:txBody>
      </p:sp>
      <p:sp>
        <p:nvSpPr>
          <p:cNvPr id="50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0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Python Basics: Decision 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Decision Making</a:t>
            </a:r>
          </a:p>
        </p:txBody>
      </p:sp>
      <p:pic>
        <p:nvPicPr>
          <p:cNvPr id="509" name="Screen shot 2011-02-23 at 8.png" descr="Screen shot 2011-02-23 at 8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2391" y="4074616"/>
            <a:ext cx="7269709" cy="330090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A8824-9853-7242-B2F4-EB0D09C8A6CD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for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list, tuple, or a string.</a:t>
            </a:r>
          </a:p>
        </p:txBody>
      </p:sp>
      <p:sp>
        <p:nvSpPr>
          <p:cNvPr id="514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1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46" y="3909814"/>
            <a:ext cx="5394240" cy="487984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7B65-48A9-9E48-9BB5-DF883AE0350A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for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for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for</a:t>
            </a:r>
            <a:r>
              <a:rPr dirty="0"/>
              <a:t> loop in Python has the ability to iterate over the items of any sequence, such as a list or a string.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In this example, all the items in list a get printed. </a:t>
            </a:r>
          </a:p>
          <a:p>
            <a:pPr lvl="1">
              <a:buFont typeface="Courier New"/>
              <a:buChar char="o"/>
            </a:pPr>
            <a:r>
              <a:rPr i="1" dirty="0" err="1"/>
              <a:t>len</a:t>
            </a:r>
            <a:r>
              <a:rPr i="1" dirty="0"/>
              <a:t>(x) </a:t>
            </a:r>
            <a:r>
              <a:rPr dirty="0"/>
              <a:t>is a built-in function in Python, which returns the length of x.</a:t>
            </a:r>
          </a:p>
          <a:p>
            <a:pPr lvl="1">
              <a:buFont typeface="Courier New"/>
              <a:buChar char="o"/>
            </a:pPr>
            <a:r>
              <a:rPr dirty="0"/>
              <a:t>In this example, x is a string, such as “cat”. </a:t>
            </a:r>
            <a:r>
              <a:rPr dirty="0" err="1"/>
              <a:t>len</a:t>
            </a:r>
            <a:r>
              <a:rPr dirty="0"/>
              <a:t>(x) returns “</a:t>
            </a:r>
            <a:r>
              <a:rPr dirty="0" err="1"/>
              <a:t>cat”’s</a:t>
            </a:r>
            <a:r>
              <a:rPr dirty="0"/>
              <a:t> length, which is 3.</a:t>
            </a:r>
          </a:p>
        </p:txBody>
      </p:sp>
      <p:sp>
        <p:nvSpPr>
          <p:cNvPr id="52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2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30" name="Screen shot 2011-02-23 at 8.png" descr="Screen shot 2011-02-23 at 8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4089400"/>
            <a:ext cx="6858000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9DD00-07CF-DB47-BF79-FFBE7B8E416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while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</p:txBody>
      </p:sp>
      <p:sp>
        <p:nvSpPr>
          <p:cNvPr id="53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36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3795166"/>
            <a:ext cx="3340100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f: http://www.tutorialspoint.com/"/>
          <p:cNvSpPr txBox="1"/>
          <p:nvPr/>
        </p:nvSpPr>
        <p:spPr>
          <a:xfrm>
            <a:off x="8178800" y="8646566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A9FDB-EF29-184A-BA6F-E09A2F5F8341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while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 </a:t>
            </a:r>
            <a:r>
              <a:rPr b="1" i="1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while</a:t>
            </a:r>
            <a:r>
              <a:rPr b="1" dirty="0"/>
              <a:t> statement</a:t>
            </a:r>
          </a:p>
          <a:p>
            <a:pPr lvl="1">
              <a:buFont typeface="Courier New"/>
              <a:buChar char="o"/>
            </a:pPr>
            <a:r>
              <a:rPr dirty="0"/>
              <a:t>The </a:t>
            </a:r>
            <a:r>
              <a:rPr b="1" dirty="0"/>
              <a:t>while</a:t>
            </a:r>
            <a:r>
              <a:rPr dirty="0"/>
              <a:t> loop in Python has the ability to iterate over a statement or group of statements while a given condition is TRUE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Example:</a:t>
            </a:r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endParaRPr dirty="0"/>
          </a:p>
          <a:p>
            <a:pPr lvl="1">
              <a:buFont typeface="Courier New"/>
              <a:buChar char="o"/>
            </a:pPr>
            <a:r>
              <a:rPr dirty="0"/>
              <a:t>Caution: “infinite loop” if a condition never becomes false.</a:t>
            </a:r>
          </a:p>
        </p:txBody>
      </p:sp>
      <p:sp>
        <p:nvSpPr>
          <p:cNvPr id="546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4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Python Basics: Loo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Looping</a:t>
            </a:r>
          </a:p>
        </p:txBody>
      </p:sp>
      <p:sp>
        <p:nvSpPr>
          <p:cNvPr id="551" name="count = 0…"/>
          <p:cNvSpPr/>
          <p:nvPr/>
        </p:nvSpPr>
        <p:spPr>
          <a:xfrm>
            <a:off x="2794000" y="4126309"/>
            <a:ext cx="6858000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solidFill>
                  <a:srgbClr val="006666"/>
                </a:solidFill>
              </a:rPr>
              <a:t>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while</a:t>
            </a:r>
            <a:r>
              <a:t>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count </a:t>
            </a:r>
            <a:r>
              <a:rPr>
                <a:solidFill>
                  <a:srgbClr val="666600"/>
                </a:solidFill>
              </a:rPr>
              <a:t>&lt;</a:t>
            </a:r>
            <a:r>
              <a:t> </a:t>
            </a:r>
            <a:r>
              <a:rPr>
                <a:solidFill>
                  <a:srgbClr val="006666"/>
                </a:solidFill>
              </a:rPr>
              <a:t>9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'The count is:'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count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count </a:t>
            </a:r>
            <a:r>
              <a:rPr>
                <a:solidFill>
                  <a:srgbClr val="666600"/>
                </a:solidFill>
              </a:rPr>
              <a:t>=</a:t>
            </a:r>
            <a:r>
              <a:t> count </a:t>
            </a:r>
            <a:r>
              <a:rPr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solidFill>
                  <a:srgbClr val="006666"/>
                </a:solidFill>
              </a:rPr>
              <a:t>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6666"/>
              </a:solidFill>
            </a:endParaRPr>
          </a:p>
          <a:p>
            <a:pPr>
              <a:defRPr sz="14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"Good bye!"</a:t>
            </a:r>
          </a:p>
        </p:txBody>
      </p:sp>
      <p:sp>
        <p:nvSpPr>
          <p:cNvPr id="552" name="The count is: 0…"/>
          <p:cNvSpPr/>
          <p:nvPr/>
        </p:nvSpPr>
        <p:spPr>
          <a:xfrm>
            <a:off x="2794000" y="5571033"/>
            <a:ext cx="6858000" cy="25112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0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1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2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3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4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5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6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7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The count is: 8</a:t>
            </a:r>
          </a:p>
          <a:p>
            <a:pPr>
              <a:defRPr sz="14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Good bye!</a:t>
            </a:r>
          </a:p>
        </p:txBody>
      </p:sp>
      <p:sp>
        <p:nvSpPr>
          <p:cNvPr id="553" name="Ref: http://www.tutorialspoint.com/"/>
          <p:cNvSpPr txBox="1"/>
          <p:nvPr/>
        </p:nvSpPr>
        <p:spPr>
          <a:xfrm>
            <a:off x="2794000" y="8082260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5"/>
              </a:rPr>
              <a:t>http://www.tutorialspoint.com/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B229-B829-8A4D-8E3F-39EB7BCB23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58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Python Basics: Loop Contro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Loop Control Statements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2444005"/>
            <a:ext cx="3619500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or letter in 'Python':…"/>
          <p:cNvSpPr/>
          <p:nvPr/>
        </p:nvSpPr>
        <p:spPr>
          <a:xfrm>
            <a:off x="1638300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011688"/>
                </a:solidFill>
              </a:rPr>
              <a:t>break</a:t>
            </a: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5" name="for letter in 'Python':…"/>
          <p:cNvSpPr/>
          <p:nvPr/>
        </p:nvSpPr>
        <p:spPr>
          <a:xfrm>
            <a:off x="7520483" y="7115274"/>
            <a:ext cx="4379417" cy="1355825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1500"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for</a:t>
            </a:r>
            <a:r>
              <a:rPr>
                <a:solidFill>
                  <a:srgbClr val="313131"/>
                </a:solidFill>
              </a:rPr>
              <a:t> letter </a:t>
            </a:r>
            <a:r>
              <a:rPr>
                <a:solidFill>
                  <a:srgbClr val="011688"/>
                </a:solidFill>
              </a:rPr>
              <a:t>in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008800"/>
                </a:solidFill>
              </a:rPr>
              <a:t>'Python'</a:t>
            </a:r>
            <a:r>
              <a:rPr>
                <a:solidFill>
                  <a:srgbClr val="666600"/>
                </a:solidFill>
              </a:rPr>
              <a:t>: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011688"/>
                </a:solidFill>
              </a:rPr>
              <a:t>if</a:t>
            </a:r>
            <a:r>
              <a:t> letter </a:t>
            </a:r>
            <a:r>
              <a:rPr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solidFill>
                  <a:srgbClr val="008800"/>
                </a:solidFill>
              </a:rPr>
              <a:t>'h'</a:t>
            </a:r>
            <a:r>
              <a:rPr>
                <a:solidFill>
                  <a:srgbClr val="666600"/>
                </a:solidFill>
              </a:rPr>
              <a:t>:</a:t>
            </a:r>
          </a:p>
          <a:p>
            <a:pPr>
              <a:defRPr sz="1500"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   </a:t>
            </a:r>
            <a:r>
              <a:t>continue</a:t>
            </a:r>
            <a:endParaRPr>
              <a:solidFill>
                <a:srgbClr val="313131"/>
              </a:solidFill>
            </a:endParaRPr>
          </a:p>
          <a:p>
            <a:pPr>
              <a:defRPr sz="1500"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'Current Letter :'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letter</a:t>
            </a:r>
          </a:p>
        </p:txBody>
      </p:sp>
      <p:sp>
        <p:nvSpPr>
          <p:cNvPr id="566" name="Ref: http://www.tutorialspoint.com/"/>
          <p:cNvSpPr txBox="1"/>
          <p:nvPr/>
        </p:nvSpPr>
        <p:spPr>
          <a:xfrm>
            <a:off x="1638300" y="8585398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6"/>
              </a:rPr>
              <a:t>http://www.tutorialspoint.com/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B1B61-6356-B148-8465-EAF2AA38F1C8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sections titled “A Simpler way to print: Using for loops”, “Interacting with the outside world: I/O” and “if Checks”  (Exercise 4, 5 and 6).</a:t>
            </a:r>
          </a:p>
          <a:p>
            <a:endParaRPr lang="en-US" dirty="0"/>
          </a:p>
          <a:p>
            <a:r>
              <a:rPr lang="en-US" dirty="0"/>
              <a:t>We will complete these sections as well (Exercise 4, 5 and 6).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7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C – Looping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8831E-0D58-AB44-9A2C-4490145F3DB5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60086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A module is a file consisting of Python code which can define functions, variables etc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</a:t>
            </a:r>
            <a:r>
              <a:rPr b="1"/>
              <a:t>module</a:t>
            </a:r>
            <a:r>
              <a:t> is a file consisting of Python code which can define functions, variables etc. </a:t>
            </a:r>
          </a:p>
          <a:p>
            <a:pPr lvl="1">
              <a:buFont typeface="Courier New"/>
              <a:buChar char="o"/>
              <a:defRPr sz="2400"/>
            </a:pPr>
            <a:r>
              <a:t>The code for a module named </a:t>
            </a:r>
            <a:r>
              <a:rPr i="1"/>
              <a:t>mname</a:t>
            </a:r>
            <a:r>
              <a:t> normally resides in the file </a:t>
            </a:r>
            <a:r>
              <a:rPr i="1"/>
              <a:t>mname.py </a:t>
            </a:r>
            <a:r>
              <a:t>which is searched for in selected folders on the computer</a:t>
            </a:r>
          </a:p>
          <a:p>
            <a:pPr lvl="1">
              <a:buFont typeface="Courier New"/>
              <a:buChar char="o"/>
              <a:defRPr sz="2400"/>
            </a:pPr>
            <a:r>
              <a:t>Any Python source file can be used as as a module by executing an </a:t>
            </a:r>
            <a:r>
              <a:rPr b="1"/>
              <a:t>import</a:t>
            </a:r>
            <a:r>
              <a:t> statement in some other Python source file. </a:t>
            </a:r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pPr lvl="1">
              <a:buFont typeface="Courier New"/>
              <a:buChar char="o"/>
              <a:defRPr sz="2400"/>
            </a:pPr>
            <a:endParaRPr/>
          </a:p>
          <a:p>
            <a:r>
              <a:t>To prevent confusion with same variable and function names being used in different modules, they belong to a module’s </a:t>
            </a:r>
            <a:r>
              <a:rPr b="1"/>
              <a:t>namespace </a:t>
            </a:r>
            <a:r>
              <a:t>which is a dictionary of variable names (keys) and their corresponding objects (values).</a:t>
            </a:r>
            <a:endParaRPr b="1"/>
          </a:p>
          <a:p>
            <a:r>
              <a:t>Each function has its own </a:t>
            </a:r>
            <a:r>
              <a:rPr i="1"/>
              <a:t>local namespace</a:t>
            </a:r>
            <a:r>
              <a:t>, and a Python statement can directly access variables in the </a:t>
            </a:r>
            <a:r>
              <a:rPr i="1"/>
              <a:t>local namespace</a:t>
            </a:r>
            <a:r>
              <a:t> and in a </a:t>
            </a:r>
            <a:r>
              <a:rPr i="1"/>
              <a:t>global namespace</a:t>
            </a:r>
            <a:r>
              <a:t>.</a:t>
            </a:r>
          </a:p>
        </p:txBody>
      </p:sp>
      <p:sp>
        <p:nvSpPr>
          <p:cNvPr id="57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80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Python Modules and Name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 and Namespaces</a:t>
            </a:r>
          </a:p>
        </p:txBody>
      </p:sp>
      <p:sp>
        <p:nvSpPr>
          <p:cNvPr id="584" name="# file: support.py…"/>
          <p:cNvSpPr/>
          <p:nvPr/>
        </p:nvSpPr>
        <p:spPr>
          <a:xfrm>
            <a:off x="2768600" y="47864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file: support.py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def</a:t>
            </a:r>
            <a:r>
              <a:t> 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t> par </a:t>
            </a:r>
            <a:r>
              <a:rPr>
                <a:solidFill>
                  <a:srgbClr val="666600"/>
                </a:solidFill>
              </a:rPr>
              <a:t>):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"Hello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par</a:t>
            </a:r>
          </a:p>
          <a:p>
            <a:pPr>
              <a:defRPr>
                <a:solidFill>
                  <a:srgbClr val="01168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   </a:t>
            </a:r>
            <a:r>
              <a:t>return</a:t>
            </a:r>
          </a:p>
        </p:txBody>
      </p:sp>
      <p:sp>
        <p:nvSpPr>
          <p:cNvPr id="585" name="# some other file…"/>
          <p:cNvSpPr/>
          <p:nvPr/>
        </p:nvSpPr>
        <p:spPr>
          <a:xfrm>
            <a:off x="2768600" y="5815103"/>
            <a:ext cx="6858000" cy="890489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some other file</a:t>
            </a: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import</a:t>
            </a:r>
            <a:r>
              <a:t> support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Now one can call function defined in that module as follows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support</a:t>
            </a:r>
            <a:r>
              <a:rPr>
                <a:solidFill>
                  <a:srgbClr val="666600"/>
                </a:solidFill>
              </a:rPr>
              <a:t>.</a:t>
            </a:r>
            <a:r>
              <a:t>print_func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8800"/>
                </a:solidFill>
              </a:rPr>
              <a:t>"Zara"</a:t>
            </a:r>
            <a:r>
              <a:rPr>
                <a:solidFill>
                  <a:srgbClr val="6666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DD056-9038-A74A-9EC8-35E41439ACE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2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How can we express a progra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Language of Computers</a:t>
            </a:r>
          </a:p>
        </p:txBody>
      </p:sp>
      <p:sp>
        <p:nvSpPr>
          <p:cNvPr id="16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3FF34BE6-87CB-3C43-AFAA-B8C72E87B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57565"/>
            <a:ext cx="11861800" cy="742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computer program is a </a:t>
            </a:r>
            <a:r>
              <a:rPr lang="en-US" b="1" dirty="0"/>
              <a:t>set of instructions </a:t>
            </a:r>
            <a:r>
              <a:rPr lang="en-US" dirty="0"/>
              <a:t>that dictates the steps required to perform a given task via some predefined </a:t>
            </a:r>
            <a:r>
              <a:rPr lang="en-US" b="1" dirty="0"/>
              <a:t>syntax</a:t>
            </a:r>
            <a:r>
              <a:rPr lang="en-US" dirty="0"/>
              <a:t> and </a:t>
            </a:r>
            <a:r>
              <a:rPr lang="en-US" b="1" dirty="0"/>
              <a:t>semantics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computer only understands 1s and 0s – </a:t>
            </a:r>
            <a:r>
              <a:rPr lang="en-US" b="1" dirty="0"/>
              <a:t>bits</a:t>
            </a:r>
            <a:r>
              <a:rPr lang="en-US" dirty="0"/>
              <a:t> (binary digits); 1 </a:t>
            </a:r>
            <a:r>
              <a:rPr lang="en-US" b="1" dirty="0"/>
              <a:t>byte</a:t>
            </a:r>
            <a:r>
              <a:rPr lang="en-US" dirty="0"/>
              <a:t> = 8 bits.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55B1-8CB8-254D-9751-9EE3A2D675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4" t="13590" r="3234" b="11772"/>
          <a:stretch/>
        </p:blipFill>
        <p:spPr>
          <a:xfrm>
            <a:off x="4343869" y="3915693"/>
            <a:ext cx="8013231" cy="49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57839-84C6-5D48-AAC9-75788836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" y="4356968"/>
            <a:ext cx="2794000" cy="3860800"/>
          </a:xfrm>
          <a:prstGeom prst="rect">
            <a:avLst/>
          </a:prstGeom>
        </p:spPr>
      </p:pic>
      <p:sp>
        <p:nvSpPr>
          <p:cNvPr id="21" name="Ref: http://shawnbiddle.com/js101/slides/class1.html#/6">
            <a:extLst>
              <a:ext uri="{FF2B5EF4-FFF2-40B4-BE49-F238E27FC236}">
                <a16:creationId xmlns:a16="http://schemas.microsoft.com/office/drawing/2014/main" id="{6BA451B5-3EDE-CA4C-A679-DD4D330949FE}"/>
              </a:ext>
            </a:extLst>
          </p:cNvPr>
          <p:cNvSpPr txBox="1"/>
          <p:nvPr/>
        </p:nvSpPr>
        <p:spPr>
          <a:xfrm>
            <a:off x="4496298" y="8865512"/>
            <a:ext cx="5876609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http://web.alfredstate.edu/faculty/weimandn/miscellaneous/ascii/ascii_index.html</a:t>
            </a:r>
            <a:r>
              <a:rPr lang="en-US" dirty="0"/>
              <a:t> </a:t>
            </a:r>
            <a:endParaRPr u="sng" dirty="0">
              <a:hlinkClick r:id="rId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314D3-5015-DF4F-847F-649847FE0C9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matplotlib: a python 2D plotting libra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matplotlib: </a:t>
            </a:r>
            <a:r>
              <a:rPr dirty="0"/>
              <a:t>a python plotting library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/>
              <a:t>NumPy: </a:t>
            </a:r>
            <a:r>
              <a:rPr dirty="0"/>
              <a:t>computing with n-dimensional arrays</a:t>
            </a:r>
            <a:endParaRPr lang="en-US" dirty="0"/>
          </a:p>
          <a:p>
            <a:r>
              <a:rPr lang="en-US" b="1" dirty="0" err="1"/>
              <a:t>Tensorflow</a:t>
            </a:r>
            <a:r>
              <a:rPr lang="en-US" dirty="0"/>
              <a:t>: AI, machine learning and data science</a:t>
            </a:r>
            <a:endParaRPr b="1" dirty="0"/>
          </a:p>
          <a:p>
            <a:r>
              <a:rPr b="1" dirty="0"/>
              <a:t>SciPy: </a:t>
            </a:r>
            <a:r>
              <a:rPr lang="en-US" dirty="0"/>
              <a:t>data science, </a:t>
            </a:r>
            <a:r>
              <a:rPr dirty="0"/>
              <a:t>numerical integration and optimization</a:t>
            </a:r>
          </a:p>
          <a:p>
            <a:r>
              <a:rPr b="1" dirty="0" err="1"/>
              <a:t>Sympy</a:t>
            </a:r>
            <a:r>
              <a:rPr b="1" dirty="0"/>
              <a:t>: </a:t>
            </a:r>
            <a:r>
              <a:rPr dirty="0"/>
              <a:t>symbolic mathematics</a:t>
            </a:r>
          </a:p>
          <a:p>
            <a:r>
              <a:rPr b="1" dirty="0" err="1"/>
              <a:t>scikit</a:t>
            </a:r>
            <a:r>
              <a:rPr b="1" dirty="0"/>
              <a:t>-learn: </a:t>
            </a:r>
            <a:r>
              <a:rPr dirty="0"/>
              <a:t>data mining and machine learning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b="1" dirty="0" err="1"/>
              <a:t>pygame</a:t>
            </a:r>
            <a:r>
              <a:rPr b="1" dirty="0"/>
              <a:t>, </a:t>
            </a:r>
            <a:r>
              <a:rPr b="1" dirty="0" err="1"/>
              <a:t>pyget</a:t>
            </a:r>
            <a:r>
              <a:rPr b="1" dirty="0"/>
              <a:t>: </a:t>
            </a:r>
            <a:r>
              <a:rPr dirty="0"/>
              <a:t>games</a:t>
            </a:r>
          </a:p>
          <a:p>
            <a:r>
              <a:rPr dirty="0"/>
              <a:t>and many many more…</a:t>
            </a:r>
          </a:p>
        </p:txBody>
      </p:sp>
      <p:sp>
        <p:nvSpPr>
          <p:cNvPr id="61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620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ome Very Useful 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Very Useful Python Modules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70" y="2728689"/>
            <a:ext cx="7792699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894" y="6353193"/>
            <a:ext cx="2803882" cy="143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48" y="6353193"/>
            <a:ext cx="3086991" cy="157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7"/>
          <a:srcRect l="23725" t="10775" r="21404" b="10766"/>
          <a:stretch>
            <a:fillRect/>
          </a:stretch>
        </p:blipFill>
        <p:spPr>
          <a:xfrm>
            <a:off x="7984710" y="6462499"/>
            <a:ext cx="1321378" cy="132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97068-F980-9D45-95D9-EC55A9B35DB6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Write a function that does the following thing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in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the section titled “The Game Loop: while loop” (Exercise 7).</a:t>
            </a:r>
          </a:p>
          <a:p>
            <a:endParaRPr lang="en-US" dirty="0"/>
          </a:p>
          <a:p>
            <a:r>
              <a:rPr lang="en-US" dirty="0"/>
              <a:t>We will complete the section as well. (Exercise 7).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5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7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Exercise #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Exercise D – Wrapping Up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E7941-0499-FA47-9A4F-E221F5284E0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4262216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actually code in high-level, human-readable programming languages…"/>
          <p:cNvSpPr txBox="1">
            <a:spLocks noGrp="1"/>
          </p:cNvSpPr>
          <p:nvPr>
            <p:ph type="body" idx="1"/>
          </p:nvPr>
        </p:nvSpPr>
        <p:spPr>
          <a:xfrm>
            <a:off x="568325" y="2324100"/>
            <a:ext cx="11861800" cy="6470648"/>
          </a:xfrm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lang="en-US" dirty="0"/>
              <a:t>Humans do not communicate in binary.</a:t>
            </a:r>
          </a:p>
          <a:p>
            <a:pPr>
              <a:defRPr sz="3300"/>
            </a:pPr>
            <a:endParaRPr lang="en-US" dirty="0"/>
          </a:p>
          <a:p>
            <a:pPr>
              <a:defRPr sz="3300"/>
            </a:pPr>
            <a:r>
              <a:rPr dirty="0"/>
              <a:t>We </a:t>
            </a:r>
            <a:r>
              <a:rPr lang="en-US" dirty="0"/>
              <a:t>code in </a:t>
            </a:r>
            <a:r>
              <a:rPr dirty="0"/>
              <a:t>human-readable </a:t>
            </a:r>
            <a:r>
              <a:rPr b="1" dirty="0"/>
              <a:t>programming languages</a:t>
            </a:r>
          </a:p>
          <a:p>
            <a:pPr lvl="1"/>
            <a:r>
              <a:rPr dirty="0"/>
              <a:t>Allow us to express programs in a way that is closer to natural languages</a:t>
            </a:r>
          </a:p>
          <a:p>
            <a:pPr lvl="1"/>
            <a:r>
              <a:rPr dirty="0"/>
              <a:t>Provide libraries of commonly-used sub-tasks (functions)</a:t>
            </a:r>
          </a:p>
          <a:p>
            <a:pPr lvl="1"/>
            <a:r>
              <a:rPr b="1" dirty="0"/>
              <a:t>Translate high level code into machine code</a:t>
            </a:r>
            <a:r>
              <a:rPr dirty="0"/>
              <a:t> through compilers or interpreters</a:t>
            </a:r>
          </a:p>
          <a:p>
            <a:pPr lvl="1"/>
            <a:endParaRPr dirty="0"/>
          </a:p>
          <a:p>
            <a:pPr>
              <a:defRPr sz="3300"/>
            </a:pPr>
            <a:r>
              <a:rPr dirty="0"/>
              <a:t>Given a language providing…</a:t>
            </a:r>
          </a:p>
          <a:p>
            <a:pPr lvl="1"/>
            <a:r>
              <a:rPr dirty="0"/>
              <a:t>function definitions and calls, </a:t>
            </a:r>
            <a:r>
              <a:rPr dirty="0">
                <a:solidFill>
                  <a:srgbClr val="FF4013"/>
                </a:solidFill>
              </a:rPr>
              <a:t>f(x)</a:t>
            </a:r>
          </a:p>
          <a:p>
            <a:pPr lvl="1"/>
            <a:r>
              <a:rPr dirty="0"/>
              <a:t>a library function, </a:t>
            </a:r>
            <a:r>
              <a:rPr dirty="0">
                <a:solidFill>
                  <a:srgbClr val="E32400"/>
                </a:solidFill>
              </a:rPr>
              <a:t>print(“text”)</a:t>
            </a:r>
            <a:endParaRPr dirty="0">
              <a:solidFill>
                <a:srgbClr val="FF4013"/>
              </a:solidFill>
            </a:endParaRPr>
          </a:p>
          <a:p>
            <a:pPr lvl="1"/>
            <a:r>
              <a:rPr dirty="0"/>
              <a:t>comparisons, </a:t>
            </a:r>
            <a:r>
              <a:rPr dirty="0">
                <a:solidFill>
                  <a:srgbClr val="E32400"/>
                </a:solidFill>
              </a:rPr>
              <a:t>x == y</a:t>
            </a:r>
          </a:p>
          <a:p>
            <a:pPr lvl="1"/>
            <a:r>
              <a:rPr dirty="0"/>
              <a:t>assignments, </a:t>
            </a:r>
            <a:r>
              <a:rPr dirty="0">
                <a:solidFill>
                  <a:srgbClr val="E32400"/>
                </a:solidFill>
              </a:rPr>
              <a:t>x = y</a:t>
            </a:r>
          </a:p>
          <a:p>
            <a:pPr lvl="1"/>
            <a:r>
              <a:rPr dirty="0"/>
              <a:t>conditional statements, </a:t>
            </a:r>
            <a:r>
              <a:rPr dirty="0">
                <a:solidFill>
                  <a:srgbClr val="FF4013"/>
                </a:solidFill>
              </a:rPr>
              <a:t>if (condition) ... else …</a:t>
            </a:r>
          </a:p>
          <a:p>
            <a:pPr marL="393700" lvl="1" indent="0">
              <a:buNone/>
            </a:pPr>
            <a:endParaRPr dirty="0">
              <a:solidFill>
                <a:srgbClr val="FF4013"/>
              </a:solidFill>
            </a:endParaRPr>
          </a:p>
        </p:txBody>
      </p:sp>
      <p:sp>
        <p:nvSpPr>
          <p:cNvPr id="142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43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an we do bett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Communicating with Computers</a:t>
            </a:r>
            <a:endParaRPr dirty="0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93" y="5307010"/>
            <a:ext cx="4660901" cy="269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f: http://shawnbiddle.com/js101/slides/class1.html#/6"/>
          <p:cNvSpPr txBox="1"/>
          <p:nvPr/>
        </p:nvSpPr>
        <p:spPr>
          <a:xfrm>
            <a:off x="8580163" y="7859710"/>
            <a:ext cx="38499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dirty="0"/>
              <a:t>Ref: </a:t>
            </a:r>
            <a:r>
              <a:rPr u="sng" dirty="0">
                <a:hlinkClick r:id="rId5"/>
              </a:rPr>
              <a:t>http://shawnbiddle.com/js101/slides/class1.html#/6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E230E-27EA-624A-A072-6B25FD356892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78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Why do we choose Pyth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Why do we choose Python?</a:t>
            </a:r>
          </a:p>
        </p:txBody>
      </p:sp>
      <p:pic>
        <p:nvPicPr>
          <p:cNvPr id="183" name="python.png" descr="python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570" y="558291"/>
            <a:ext cx="1431582" cy="1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at are the similarities and differences between a calculator and a computer?">
            <a:extLst>
              <a:ext uri="{FF2B5EF4-FFF2-40B4-BE49-F238E27FC236}">
                <a16:creationId xmlns:a16="http://schemas.microsoft.com/office/drawing/2014/main" id="{93AE7E0E-921B-5F46-81C3-B0E9E4870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709400" cy="7429501"/>
          </a:xfrm>
          <a:prstGeom prst="rect">
            <a:avLst/>
          </a:prstGeom>
        </p:spPr>
        <p:txBody>
          <a:bodyPr/>
          <a:lstStyle/>
          <a:p>
            <a:r>
              <a:rPr lang="en-US" sz="3300" dirty="0"/>
              <a:t>Relatively </a:t>
            </a:r>
            <a:r>
              <a:rPr lang="en-US" sz="3300" b="1" dirty="0"/>
              <a:t>simple syntax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dirty="0"/>
              <a:t>Relatively easy to </a:t>
            </a:r>
            <a:r>
              <a:rPr lang="en-US" sz="3300" b="1" dirty="0"/>
              <a:t>debug</a:t>
            </a:r>
            <a:r>
              <a:rPr lang="en-US" sz="3300" dirty="0"/>
              <a:t>.</a:t>
            </a:r>
          </a:p>
          <a:p>
            <a:endParaRPr lang="en-US" sz="3300" dirty="0"/>
          </a:p>
          <a:p>
            <a:r>
              <a:rPr lang="en-US" sz="3300" b="1" dirty="0"/>
              <a:t>Availability of open-source tools </a:t>
            </a:r>
            <a:r>
              <a:rPr lang="en-US" sz="3300" dirty="0"/>
              <a:t>and modules/libraries for eclectic applications with </a:t>
            </a:r>
            <a:r>
              <a:rPr lang="en-US" sz="3300" b="1" dirty="0"/>
              <a:t>large development community.</a:t>
            </a:r>
          </a:p>
          <a:p>
            <a:endParaRPr lang="en-US" sz="3300" dirty="0"/>
          </a:p>
          <a:p>
            <a:r>
              <a:rPr lang="en-US" sz="3300" b="1" dirty="0"/>
              <a:t>Platform agnostic </a:t>
            </a:r>
            <a:r>
              <a:rPr lang="en-US" sz="3300" dirty="0"/>
              <a:t>(runs anywhere).</a:t>
            </a:r>
          </a:p>
          <a:p>
            <a:endParaRPr lang="en-US" sz="3300" dirty="0"/>
          </a:p>
          <a:p>
            <a:r>
              <a:rPr lang="en-US" sz="3300" b="1" dirty="0"/>
              <a:t>Broad application spectrum</a:t>
            </a:r>
            <a:r>
              <a:rPr lang="en-US" sz="3300" dirty="0"/>
              <a:t>, e.g. web applications / frameworks, standalone applications, video games, data science, artificial intelligence, machine learning, embedded systems etc.</a:t>
            </a:r>
            <a:endParaRPr sz="3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75821-CEBD-024E-B971-97949086B3B0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ython Official Website: http://www.python.or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Python Official Website: </a:t>
            </a:r>
            <a:r>
              <a:rPr u="sng" dirty="0">
                <a:hlinkClick r:id="rId2"/>
              </a:rPr>
              <a:t>http://www.python.org</a:t>
            </a:r>
          </a:p>
          <a:p>
            <a:pPr marL="393700" lvl="1" indent="0">
              <a:buNone/>
            </a:pPr>
            <a:endParaRPr lang="en-US" dirty="0"/>
          </a:p>
          <a:p>
            <a:r>
              <a:rPr lang="en-US" dirty="0"/>
              <a:t>Virtual environments with prebuilt Python modules:</a:t>
            </a:r>
          </a:p>
          <a:p>
            <a:pPr lvl="1">
              <a:defRPr b="1"/>
            </a:pPr>
            <a:r>
              <a:rPr lang="en-US" sz="2000" dirty="0"/>
              <a:t>Anaconda: </a:t>
            </a:r>
            <a:r>
              <a:rPr lang="en-US" sz="2000" u="sng" dirty="0">
                <a:hlinkClick r:id="rId3"/>
              </a:rPr>
              <a:t>https://www.anaconda.com/products/individual </a:t>
            </a:r>
          </a:p>
          <a:p>
            <a:pPr lvl="1">
              <a:defRPr b="1"/>
            </a:pPr>
            <a:r>
              <a:rPr lang="en-US" sz="2000" dirty="0" err="1"/>
              <a:t>Jupyter</a:t>
            </a:r>
            <a:r>
              <a:rPr lang="en-US" sz="2000" dirty="0"/>
              <a:t>: </a:t>
            </a:r>
            <a:r>
              <a:rPr lang="en-US" sz="2000" u="sng" dirty="0">
                <a:hlinkClick r:id="rId4"/>
              </a:rPr>
              <a:t>https://jupyter.org/install</a:t>
            </a:r>
            <a:r>
              <a:rPr lang="en-US" sz="2000" u="sng" dirty="0"/>
              <a:t> </a:t>
            </a:r>
          </a:p>
          <a:p>
            <a:pPr marL="393700" lvl="1" indent="0">
              <a:buNone/>
              <a:defRPr b="1"/>
            </a:pPr>
            <a:endParaRPr u="sng" dirty="0">
              <a:hlinkClick r:id="rId5"/>
            </a:endParaRPr>
          </a:p>
          <a:p>
            <a:r>
              <a:rPr lang="en-US" dirty="0"/>
              <a:t>Standalone Python IDEs:</a:t>
            </a:r>
          </a:p>
          <a:p>
            <a:pPr lvl="1"/>
            <a:r>
              <a:rPr lang="en-US" sz="2000" b="1" dirty="0" err="1"/>
              <a:t>Pycharm</a:t>
            </a:r>
            <a:r>
              <a:rPr lang="en-US" sz="2000" b="1" dirty="0"/>
              <a:t>: </a:t>
            </a:r>
            <a:r>
              <a:rPr lang="en-US" sz="2000" b="1" dirty="0">
                <a:hlinkClick r:id="rId6"/>
              </a:rPr>
              <a:t>https://www.jetbrains.com/pycharm/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 err="1"/>
              <a:t>Thonny</a:t>
            </a:r>
            <a:r>
              <a:rPr lang="en-US" sz="2000" b="1" dirty="0"/>
              <a:t>: </a:t>
            </a:r>
            <a:r>
              <a:rPr lang="en-US" sz="2000" b="1" dirty="0">
                <a:hlinkClick r:id="rId7"/>
              </a:rPr>
              <a:t>https://thonny.org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r>
              <a:rPr dirty="0"/>
              <a:t>Browser-based Python </a:t>
            </a:r>
            <a:r>
              <a:rPr lang="en-US" dirty="0"/>
              <a:t>IDEs:</a:t>
            </a:r>
            <a:endParaRPr dirty="0"/>
          </a:p>
          <a:p>
            <a:pPr lvl="1"/>
            <a:r>
              <a:rPr lang="en-US" sz="2000" b="1" dirty="0"/>
              <a:t>Google </a:t>
            </a:r>
            <a:r>
              <a:rPr lang="en-US" sz="2000" b="1" dirty="0" err="1"/>
              <a:t>Colab</a:t>
            </a:r>
            <a:r>
              <a:rPr lang="en-US" sz="2000" b="1" dirty="0"/>
              <a:t>: </a:t>
            </a:r>
            <a:r>
              <a:rPr lang="en-US" sz="2000" b="1" dirty="0">
                <a:hlinkClick r:id="rId8"/>
              </a:rPr>
              <a:t>https://colab.research.google.com</a:t>
            </a:r>
            <a:r>
              <a:rPr lang="en-US" sz="2000" b="1" dirty="0"/>
              <a:t> </a:t>
            </a:r>
          </a:p>
          <a:p>
            <a:pPr lvl="1"/>
            <a:r>
              <a:rPr lang="en-US" sz="2000" b="1" dirty="0"/>
              <a:t>Trinket: </a:t>
            </a:r>
            <a:r>
              <a:rPr lang="en-US" sz="2000" b="1" dirty="0">
                <a:hlinkClick r:id="rId9"/>
              </a:rPr>
              <a:t>https://trinket.io/python</a:t>
            </a:r>
            <a:r>
              <a:rPr lang="en-US" sz="2000" b="1" dirty="0"/>
              <a:t> </a:t>
            </a:r>
          </a:p>
          <a:p>
            <a:pPr lvl="1"/>
            <a:endParaRPr lang="en-US" u="sng" dirty="0">
              <a:hlinkClick r:id="rId10"/>
            </a:endParaRPr>
          </a:p>
          <a:p>
            <a:r>
              <a:rPr lang="en-US" dirty="0"/>
              <a:t>Tutorials (basic syntax and semantics):</a:t>
            </a:r>
          </a:p>
          <a:p>
            <a:pPr lvl="1"/>
            <a:r>
              <a:rPr lang="en-US" sz="2000" b="1" dirty="0"/>
              <a:t>Official Tutorial: </a:t>
            </a:r>
            <a:r>
              <a:rPr lang="en-US" sz="2000" b="1" u="sng" dirty="0">
                <a:hlinkClick r:id="rId11"/>
              </a:rPr>
              <a:t>https://docs.python.org/3/tutorial/ </a:t>
            </a:r>
          </a:p>
          <a:p>
            <a:pPr lvl="1"/>
            <a:r>
              <a:rPr lang="en-US" sz="2000" b="1" dirty="0"/>
              <a:t>Tutorial by Bucky Roberts: </a:t>
            </a:r>
            <a:r>
              <a:rPr lang="en-US" sz="2000" b="1" u="sng" dirty="0">
                <a:hlinkClick r:id="rId12"/>
              </a:rPr>
              <a:t>https://www.youtube.com/playlist?list=PL6gx4Cwl9DGAcbMi1sH6oAMk4JHw91mC_</a:t>
            </a:r>
            <a:endParaRPr lang="en-US" sz="2000" b="1" u="sng" dirty="0"/>
          </a:p>
          <a:p>
            <a:pPr lvl="1"/>
            <a:r>
              <a:rPr lang="en-US" sz="2000" b="1" dirty="0"/>
              <a:t>Google: </a:t>
            </a:r>
            <a:r>
              <a:rPr lang="en-US" sz="2000" b="1" u="sng" dirty="0">
                <a:hlinkClick r:id="rId13"/>
              </a:rPr>
              <a:t>https://developers.google.com/edu/python/</a:t>
            </a:r>
          </a:p>
          <a:p>
            <a:pPr lvl="1"/>
            <a:endParaRPr lang="en-US" u="sng" dirty="0">
              <a:hlinkClick r:id="rId14"/>
            </a:endParaRPr>
          </a:p>
          <a:p>
            <a:pPr lvl="1"/>
            <a:endParaRPr u="sng" dirty="0">
              <a:hlinkClick r:id="rId10"/>
            </a:endParaRPr>
          </a:p>
        </p:txBody>
      </p:sp>
      <p:sp>
        <p:nvSpPr>
          <p:cNvPr id="249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0" name="image.png" descr="image.png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.png" descr="image.png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Getting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Getting </a:t>
            </a:r>
            <a:r>
              <a:rPr lang="en-US" dirty="0"/>
              <a:t>and Learning </a:t>
            </a:r>
            <a:r>
              <a:rPr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EFD2E-2557-0747-8B51-D3064329C44B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hat is a Variabl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What is a </a:t>
            </a:r>
            <a:r>
              <a:rPr u="sng" dirty="0"/>
              <a:t>Variable</a:t>
            </a:r>
            <a:r>
              <a:rPr dirty="0"/>
              <a:t>?</a:t>
            </a:r>
          </a:p>
          <a:p>
            <a:pPr marL="393700" lvl="1" indent="0">
              <a:buSzTx/>
              <a:buNone/>
            </a:pPr>
            <a:r>
              <a:rPr dirty="0"/>
              <a:t>A </a:t>
            </a:r>
            <a:r>
              <a:rPr u="sng" dirty="0"/>
              <a:t>variable</a:t>
            </a:r>
            <a:r>
              <a:rPr dirty="0"/>
              <a:t> is a place in </a:t>
            </a:r>
            <a:r>
              <a:rPr u="sng" dirty="0"/>
              <a:t>memory</a:t>
            </a:r>
            <a:r>
              <a:rPr dirty="0"/>
              <a:t>, which has a </a:t>
            </a:r>
            <a:r>
              <a:rPr u="sng" dirty="0"/>
              <a:t>name</a:t>
            </a:r>
            <a:r>
              <a:rPr dirty="0"/>
              <a:t>, and where you can </a:t>
            </a:r>
            <a:r>
              <a:rPr u="sng" dirty="0"/>
              <a:t>store a value</a:t>
            </a:r>
            <a:r>
              <a:rPr dirty="0"/>
              <a:t> (a number, phrase, etc.).</a:t>
            </a:r>
          </a:p>
          <a:p>
            <a:pPr marL="393700" lvl="1" indent="0">
              <a:buSzTx/>
              <a:buNone/>
            </a:pPr>
            <a:endParaRPr dirty="0"/>
          </a:p>
          <a:p>
            <a:pPr marL="393700" lvl="1" indent="0"/>
            <a:endParaRPr dirty="0"/>
          </a:p>
          <a:p>
            <a:pPr>
              <a:defRPr b="1"/>
            </a:pPr>
            <a:r>
              <a:rPr dirty="0"/>
              <a:t>Assigning </a:t>
            </a:r>
            <a:r>
              <a:rPr u="sng" dirty="0"/>
              <a:t>Values</a:t>
            </a:r>
            <a:r>
              <a:rPr dirty="0"/>
              <a:t> to </a:t>
            </a:r>
            <a:r>
              <a:rPr u="sng" dirty="0"/>
              <a:t>Variables</a:t>
            </a:r>
            <a:r>
              <a:rPr dirty="0"/>
              <a:t>:</a:t>
            </a:r>
          </a:p>
          <a:p>
            <a:pPr lvl="1"/>
            <a:r>
              <a:rPr dirty="0"/>
              <a:t>Python variables are </a:t>
            </a:r>
            <a:r>
              <a:rPr u="sng" dirty="0"/>
              <a:t>declared</a:t>
            </a:r>
            <a:r>
              <a:rPr dirty="0"/>
              <a:t> automatically when you assign a value to a variable. </a:t>
            </a:r>
          </a:p>
          <a:p>
            <a:pPr lvl="1"/>
            <a:r>
              <a:rPr dirty="0"/>
              <a:t>The equal sign ( = ) is used to assign values to variables.</a:t>
            </a:r>
          </a:p>
          <a:p>
            <a:pPr marL="393700" lvl="1" indent="0">
              <a:buSzTx/>
              <a:buNone/>
            </a:pPr>
            <a:endParaRPr dirty="0"/>
          </a:p>
          <a:p>
            <a:pPr>
              <a:defRPr b="1"/>
            </a:pPr>
            <a:r>
              <a:rPr dirty="0"/>
              <a:t>Values may be of different </a:t>
            </a:r>
            <a:r>
              <a:rPr u="sng" dirty="0"/>
              <a:t>“types”</a:t>
            </a:r>
          </a:p>
          <a:p>
            <a:pPr lvl="1">
              <a:defRPr b="1"/>
            </a:pPr>
            <a:endParaRPr dirty="0"/>
          </a:p>
          <a:p>
            <a:pPr>
              <a:defRPr b="1"/>
            </a:pPr>
            <a:r>
              <a:rPr lang="en-US" u="sng" dirty="0"/>
              <a:t>Operators</a:t>
            </a:r>
            <a:r>
              <a:rPr lang="en-US" dirty="0"/>
              <a:t> perform arithmetic and logical o</a:t>
            </a:r>
            <a:r>
              <a:rPr dirty="0"/>
              <a:t>perations over </a:t>
            </a:r>
            <a:r>
              <a:rPr lang="en-US" dirty="0"/>
              <a:t>v</a:t>
            </a:r>
            <a:r>
              <a:rPr dirty="0"/>
              <a:t>ariables and </a:t>
            </a:r>
            <a:r>
              <a:rPr lang="en-US" dirty="0"/>
              <a:t>v</a:t>
            </a:r>
            <a:r>
              <a:rPr dirty="0"/>
              <a:t>alues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63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64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Python Basics: Variables, Types &amp; 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Python Basics: Variables, Types &amp;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41D04-C759-40ED-9951-F85B42D5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38" y="6237229"/>
            <a:ext cx="3724137" cy="8275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E7ECF-87AD-47A6-96F7-F1D2CFE41276}"/>
              </a:ext>
            </a:extLst>
          </p:cNvPr>
          <p:cNvCxnSpPr>
            <a:cxnSpLocks/>
          </p:cNvCxnSpPr>
          <p:nvPr/>
        </p:nvCxnSpPr>
        <p:spPr>
          <a:xfrm flipH="1">
            <a:off x="11356350" y="6329321"/>
            <a:ext cx="1745" cy="643401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7704B0-1C4C-5642-9A90-AA76B55247B9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rinting to the Scre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Printing to the Screen</a:t>
            </a:r>
            <a:r>
              <a:rPr lang="en-US" dirty="0"/>
              <a:t> (Hello World!)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Reading Keyboard Input: </a:t>
            </a:r>
            <a:r>
              <a:rPr i="1" dirty="0" err="1"/>
              <a:t>raw_input</a:t>
            </a:r>
            <a:r>
              <a:rPr i="1" dirty="0"/>
              <a:t>([prompt])</a:t>
            </a:r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endParaRPr i="1" dirty="0"/>
          </a:p>
          <a:p>
            <a:r>
              <a:rPr dirty="0"/>
              <a:t>Reading and Writing Files</a:t>
            </a:r>
          </a:p>
        </p:txBody>
      </p:sp>
      <p:sp>
        <p:nvSpPr>
          <p:cNvPr id="588" name="Line"/>
          <p:cNvSpPr/>
          <p:nvPr/>
        </p:nvSpPr>
        <p:spPr>
          <a:xfrm>
            <a:off x="647700" y="1968500"/>
            <a:ext cx="11709400" cy="15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8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29700"/>
            <a:ext cx="5334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Interacting with the External World (Users, Files, Computers on the Internet 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Interacting with the External World</a:t>
            </a:r>
            <a:br>
              <a:rPr dirty="0"/>
            </a:b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(Users,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sz="3500" i="1" dirty="0">
                <a:latin typeface="Helvetica Neue"/>
                <a:ea typeface="Helvetica Neue"/>
                <a:cs typeface="Helvetica Neue"/>
                <a:sym typeface="Helvetica Neue"/>
              </a:rPr>
              <a:t> Files</a:t>
            </a:r>
            <a:r>
              <a:rPr lang="en-US" sz="3500" i="1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5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&gt;&gt;&gt; print &quot;Python is really a great language,&quot;, &quot;isn't it?”;…"/>
          <p:cNvSpPr/>
          <p:nvPr/>
        </p:nvSpPr>
        <p:spPr>
          <a:xfrm>
            <a:off x="1524000" y="2995703"/>
            <a:ext cx="6858000" cy="78973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4">
                    <a:satOff val="9638"/>
                    <a:lumOff val="-12193"/>
                  </a:schemeClr>
                </a:solidFill>
              </a:rPr>
              <a:t>&gt;&gt;&gt;</a:t>
            </a:r>
            <a:r>
              <a:t> </a:t>
            </a: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really a great language,"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"isn't it?”</a:t>
            </a:r>
            <a:r>
              <a:rPr>
                <a:solidFill>
                  <a:srgbClr val="666600"/>
                </a:solidFill>
              </a:rPr>
              <a:t>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Python is really a great language, isn't it?</a:t>
            </a:r>
          </a:p>
        </p:txBody>
      </p:sp>
      <p:sp>
        <p:nvSpPr>
          <p:cNvPr id="594" name="# file.py…"/>
          <p:cNvSpPr/>
          <p:nvPr/>
        </p:nvSpPr>
        <p:spPr>
          <a:xfrm>
            <a:off x="1524000" y="4499901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file.py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raw_input</a:t>
            </a:r>
            <a:r>
              <a:rPr>
                <a:solidFill>
                  <a:srgbClr val="666600"/>
                </a:solidFill>
              </a:rPr>
              <a:t>(</a:t>
            </a:r>
            <a:r>
              <a:t>"Enter your input: 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"Received input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</p:txBody>
      </p:sp>
      <p:sp>
        <p:nvSpPr>
          <p:cNvPr id="595" name="Enter your input: Hello Python…"/>
          <p:cNvSpPr/>
          <p:nvPr/>
        </p:nvSpPr>
        <p:spPr>
          <a:xfrm>
            <a:off x="1524000" y="5402684"/>
            <a:ext cx="6858000" cy="78973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F1455"/>
                </a:solidFill>
              </a:rPr>
              <a:t>Enter</a:t>
            </a:r>
            <a:r>
              <a:t> your input</a:t>
            </a:r>
            <a:r>
              <a:rPr>
                <a:solidFill>
                  <a:srgbClr val="666600"/>
                </a:solidFill>
              </a:rPr>
              <a:t>:</a:t>
            </a:r>
            <a:r>
              <a:t> </a:t>
            </a:r>
            <a:r>
              <a:rPr>
                <a:solidFill>
                  <a:srgbClr val="7F1455"/>
                </a:solidFill>
              </a:rPr>
              <a:t>Hello</a:t>
            </a:r>
            <a:r>
              <a:t> </a:t>
            </a:r>
            <a:r>
              <a:rPr>
                <a:solidFill>
                  <a:srgbClr val="7F1455"/>
                </a:solidFill>
              </a:rPr>
              <a:t>Python</a:t>
            </a:r>
          </a:p>
          <a:p>
            <a:pPr>
              <a:defRPr>
                <a:solidFill>
                  <a:srgbClr val="7F145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Received</a:t>
            </a:r>
            <a:r>
              <a:rPr>
                <a:solidFill>
                  <a:srgbClr val="313131"/>
                </a:solidFill>
              </a:rPr>
              <a:t> input </a:t>
            </a:r>
            <a:r>
              <a:rPr>
                <a:solidFill>
                  <a:srgbClr val="011688"/>
                </a:solidFill>
              </a:rPr>
              <a:t>is</a:t>
            </a:r>
            <a:r>
              <a:rPr>
                <a:solidFill>
                  <a:srgbClr val="313131"/>
                </a:solidFill>
              </a:rPr>
              <a:t> </a:t>
            </a:r>
            <a:r>
              <a:rPr>
                <a:solidFill>
                  <a:srgbClr val="666600"/>
                </a:solidFill>
              </a:rPr>
              <a:t>:</a:t>
            </a:r>
            <a:r>
              <a:rPr>
                <a:solidFill>
                  <a:srgbClr val="313131"/>
                </a:solidFill>
              </a:rPr>
              <a:t>  </a:t>
            </a:r>
            <a:r>
              <a:t>Hello</a:t>
            </a:r>
            <a:r>
              <a:rPr>
                <a:solidFill>
                  <a:srgbClr val="313131"/>
                </a:solidFill>
              </a:rPr>
              <a:t> </a:t>
            </a:r>
            <a:r>
              <a:t>Python</a:t>
            </a:r>
          </a:p>
        </p:txBody>
      </p:sp>
      <p:sp>
        <p:nvSpPr>
          <p:cNvPr id="596" name="#!/usr/bin/python…"/>
          <p:cNvSpPr/>
          <p:nvPr/>
        </p:nvSpPr>
        <p:spPr>
          <a:xfrm>
            <a:off x="847725" y="6977484"/>
            <a:ext cx="5778649" cy="162446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"wb"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rPr>
                <a:solidFill>
                  <a:srgbClr val="313131"/>
                </a:solidFill>
              </a:rPr>
              <a:t>write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313131"/>
                </a:solidFill>
              </a:rPr>
              <a:t> </a:t>
            </a:r>
            <a:r>
              <a:t>"Python is a great language.\nYeah its great!!\n"</a:t>
            </a:r>
            <a:r>
              <a:rPr>
                <a:solidFill>
                  <a:srgbClr val="666600"/>
                </a:solidFill>
              </a:rPr>
              <a:t>);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7" name="#!/usr/bin/python…"/>
          <p:cNvSpPr/>
          <p:nvPr/>
        </p:nvSpPr>
        <p:spPr>
          <a:xfrm>
            <a:off x="6854825" y="6972978"/>
            <a:ext cx="5778649" cy="163347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#!/usr/bin/python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Open a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313131"/>
                </a:solidFill>
              </a:rPr>
              <a:t>fo </a:t>
            </a:r>
            <a:r>
              <a:rPr>
                <a:solidFill>
                  <a:srgbClr val="666600"/>
                </a:solidFill>
              </a:rPr>
              <a:t>=</a:t>
            </a:r>
            <a:r>
              <a:rPr>
                <a:solidFill>
                  <a:srgbClr val="313131"/>
                </a:solidFill>
              </a:rPr>
              <a:t> open</a:t>
            </a:r>
            <a:r>
              <a:rPr>
                <a:solidFill>
                  <a:srgbClr val="666600"/>
                </a:solidFill>
              </a:rPr>
              <a:t>(</a:t>
            </a:r>
            <a:r>
              <a:t>"foo.txt"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</a:t>
            </a:r>
            <a:r>
              <a:t>"r+"</a:t>
            </a:r>
            <a:r>
              <a:rPr>
                <a:solidFill>
                  <a:srgbClr val="666600"/>
                </a:solidFill>
              </a:rPr>
              <a:t>)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str </a:t>
            </a:r>
            <a:r>
              <a:rPr>
                <a:solidFill>
                  <a:srgbClr val="666600"/>
                </a:solidFill>
              </a:rPr>
              <a:t>=</a:t>
            </a:r>
            <a:r>
              <a:t> fo</a:t>
            </a:r>
            <a:r>
              <a:rPr>
                <a:solidFill>
                  <a:srgbClr val="666600"/>
                </a:solidFill>
              </a:rPr>
              <a:t>.</a:t>
            </a:r>
            <a:r>
              <a:t>read</a:t>
            </a:r>
            <a:r>
              <a:rPr>
                <a:solidFill>
                  <a:srgbClr val="666600"/>
                </a:solidFill>
              </a:rPr>
              <a:t>(</a:t>
            </a:r>
            <a:r>
              <a:rPr>
                <a:solidFill>
                  <a:srgbClr val="006666"/>
                </a:solidFill>
              </a:rPr>
              <a:t>10</a:t>
            </a:r>
            <a:r>
              <a:rPr>
                <a:solidFill>
                  <a:srgbClr val="666600"/>
                </a:solidFill>
              </a:rPr>
              <a:t>);</a:t>
            </a:r>
          </a:p>
          <a:p>
            <a:pPr>
              <a:defRPr>
                <a:solidFill>
                  <a:srgbClr val="0088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1688"/>
                </a:solidFill>
              </a:rPr>
              <a:t>print</a:t>
            </a:r>
            <a:r>
              <a:rPr>
                <a:solidFill>
                  <a:srgbClr val="313131"/>
                </a:solidFill>
              </a:rPr>
              <a:t> </a:t>
            </a:r>
            <a:r>
              <a:t>"Read String is : "</a:t>
            </a:r>
            <a:r>
              <a:rPr>
                <a:solidFill>
                  <a:srgbClr val="666600"/>
                </a:solidFill>
              </a:rPr>
              <a:t>,</a:t>
            </a:r>
            <a:r>
              <a:rPr>
                <a:solidFill>
                  <a:srgbClr val="313131"/>
                </a:solidFill>
              </a:rPr>
              <a:t> str</a:t>
            </a:r>
          </a:p>
          <a:p>
            <a:pPr>
              <a:defRPr>
                <a:solidFill>
                  <a:srgbClr val="880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Close opend file</a:t>
            </a:r>
            <a:endParaRPr>
              <a:solidFill>
                <a:srgbClr val="313131"/>
              </a:solidFill>
            </a:endParaRPr>
          </a:p>
          <a:p>
            <a:pPr>
              <a:defRPr>
                <a:solidFill>
                  <a:srgbClr val="3131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</a:t>
            </a:r>
            <a:r>
              <a:rPr>
                <a:solidFill>
                  <a:srgbClr val="666600"/>
                </a:solidFill>
              </a:rPr>
              <a:t>.</a:t>
            </a:r>
            <a:r>
              <a:t>close</a:t>
            </a:r>
            <a:r>
              <a:rPr>
                <a:solidFill>
                  <a:srgbClr val="666600"/>
                </a:solidFill>
              </a:rPr>
              <a:t>()</a:t>
            </a:r>
          </a:p>
        </p:txBody>
      </p:sp>
      <p:sp>
        <p:nvSpPr>
          <p:cNvPr id="598" name="Ref: http://www.tutorialspoint.com/"/>
          <p:cNvSpPr txBox="1"/>
          <p:nvPr/>
        </p:nvSpPr>
        <p:spPr>
          <a:xfrm>
            <a:off x="847725" y="8682471"/>
            <a:ext cx="24182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rPr i="0"/>
              <a:t>Ref: </a:t>
            </a:r>
            <a:r>
              <a:rPr u="sng">
                <a:hlinkClick r:id="rId4"/>
              </a:rPr>
              <a:t>http://www.tutorialspoint.com/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9E178-22F2-4541-A12D-E61412E76E1D}"/>
              </a:ext>
            </a:extLst>
          </p:cNvPr>
          <p:cNvSpPr txBox="1"/>
          <p:nvPr/>
        </p:nvSpPr>
        <p:spPr>
          <a:xfrm>
            <a:off x="3615436" y="9183588"/>
            <a:ext cx="6735572" cy="4103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LACC 2020, Module 1: Intro to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922095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3874</Words>
  <Application>Microsoft Macintosh PowerPoint</Application>
  <PresentationFormat>Custom</PresentationFormat>
  <Paragraphs>561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Courier New</vt:lpstr>
      <vt:lpstr>Helvetica</vt:lpstr>
      <vt:lpstr>Helvetica Neue</vt:lpstr>
      <vt:lpstr>Helvetica Neue Light</vt:lpstr>
      <vt:lpstr>Lucida Grande</vt:lpstr>
      <vt:lpstr>Menlo</vt:lpstr>
      <vt:lpstr>ModernPortfolio</vt:lpstr>
      <vt:lpstr>Introduction to Programming with Python</vt:lpstr>
      <vt:lpstr>Welcome to LACC 2020 @ UCLA!</vt:lpstr>
      <vt:lpstr>Introduction to Computers</vt:lpstr>
      <vt:lpstr>The Language of Computers</vt:lpstr>
      <vt:lpstr>Communicating with Computers</vt:lpstr>
      <vt:lpstr>Why do we choose Python?</vt:lpstr>
      <vt:lpstr>Getting and Learning Python</vt:lpstr>
      <vt:lpstr>Python Basics: Variables, Types &amp; Operators</vt:lpstr>
      <vt:lpstr>Interacting with the External World (Users, and Files)</vt:lpstr>
      <vt:lpstr>Python Basics: Functions</vt:lpstr>
      <vt:lpstr>Defining Functions</vt:lpstr>
      <vt:lpstr>Calling the Function</vt:lpstr>
      <vt:lpstr>Exercise A – Printing to the Screen</vt:lpstr>
      <vt:lpstr>Python Operators</vt:lpstr>
      <vt:lpstr>Python Basic Operators</vt:lpstr>
      <vt:lpstr>Python Arithmetic Operators</vt:lpstr>
      <vt:lpstr>Python Comparison Operators</vt:lpstr>
      <vt:lpstr>Python Logical Operators</vt:lpstr>
      <vt:lpstr>Python Data Types</vt:lpstr>
      <vt:lpstr>Python Types: Numbers</vt:lpstr>
      <vt:lpstr>Python Types: Lists</vt:lpstr>
      <vt:lpstr>Python Types: Lists</vt:lpstr>
      <vt:lpstr>Python Types: Lists</vt:lpstr>
      <vt:lpstr>Python Types: Range</vt:lpstr>
      <vt:lpstr>Exercise B – Lists, Variables and Data Types</vt:lpstr>
      <vt:lpstr>Python Types: Strings</vt:lpstr>
      <vt:lpstr>Python Types: Strings</vt:lpstr>
      <vt:lpstr>Python Types: Strings</vt:lpstr>
      <vt:lpstr>Python Types: Dictionaries</vt:lpstr>
      <vt:lpstr>Beyond Sequential Execution: Control Flow Tools</vt:lpstr>
      <vt:lpstr>Python Basics: Decision Making</vt:lpstr>
      <vt:lpstr>Python Basics: Decision Making</vt:lpstr>
      <vt:lpstr>Python Basics: Looping</vt:lpstr>
      <vt:lpstr>Python Basics: Looping</vt:lpstr>
      <vt:lpstr>Python Basics: Looping</vt:lpstr>
      <vt:lpstr>Python Basics: Looping</vt:lpstr>
      <vt:lpstr>Python Basics: Loop Control Statements</vt:lpstr>
      <vt:lpstr>Exercise C – Looping</vt:lpstr>
      <vt:lpstr>Python Modules and Namespaces</vt:lpstr>
      <vt:lpstr>Some Very Useful Python Modules</vt:lpstr>
      <vt:lpstr>Exercise D – 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with Python</dc:title>
  <dc:creator>wromaszkan</dc:creator>
  <cp:lastModifiedBy>Swapnil Sayan Saha</cp:lastModifiedBy>
  <cp:revision>95</cp:revision>
  <dcterms:modified xsi:type="dcterms:W3CDTF">2020-07-10T18:22:47Z</dcterms:modified>
</cp:coreProperties>
</file>